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352" r:id="rId3"/>
    <p:sldId id="534" r:id="rId4"/>
    <p:sldId id="523" r:id="rId5"/>
    <p:sldId id="521" r:id="rId6"/>
    <p:sldId id="544" r:id="rId7"/>
    <p:sldId id="548" r:id="rId8"/>
    <p:sldId id="549" r:id="rId9"/>
    <p:sldId id="550" r:id="rId10"/>
    <p:sldId id="551" r:id="rId11"/>
    <p:sldId id="552" r:id="rId12"/>
    <p:sldId id="547" r:id="rId13"/>
    <p:sldId id="546" r:id="rId14"/>
    <p:sldId id="5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sanne Rieger" initials="LR"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FFFFFF"/>
    <a:srgbClr val="EBEBED"/>
    <a:srgbClr val="E9E9EB"/>
    <a:srgbClr val="F2F2F2"/>
    <a:srgbClr val="EFEFF1"/>
    <a:srgbClr val="EEEEF0"/>
    <a:srgbClr val="8891A4"/>
    <a:srgbClr val="E20019"/>
    <a:srgbClr val="747E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0526" autoAdjust="0"/>
  </p:normalViewPr>
  <p:slideViewPr>
    <p:cSldViewPr snapToGrid="0">
      <p:cViewPr varScale="1">
        <p:scale>
          <a:sx n="114" d="100"/>
          <a:sy n="114" d="100"/>
        </p:scale>
        <p:origin x="414"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E20C8-6823-445D-9D8D-DCD134B8E6B7}" type="datetimeFigureOut">
              <a:rPr lang="ru-RU" smtClean="0"/>
              <a:t>10.02.2022</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415E6-7594-491F-9159-237E3BD844C9}" type="slidenum">
              <a:rPr lang="ru-RU" smtClean="0"/>
              <a:t>‹Nr.›</a:t>
            </a:fld>
            <a:endParaRPr lang="ru-RU"/>
          </a:p>
        </p:txBody>
      </p:sp>
    </p:spTree>
    <p:extLst>
      <p:ext uri="{BB962C8B-B14F-4D97-AF65-F5344CB8AC3E}">
        <p14:creationId xmlns:p14="http://schemas.microsoft.com/office/powerpoint/2010/main" val="231428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E0415E6-7594-491F-9159-237E3BD844C9}" type="slidenum">
              <a:rPr lang="ru-RU" smtClean="0"/>
              <a:t>2</a:t>
            </a:fld>
            <a:endParaRPr lang="ru-RU" dirty="0"/>
          </a:p>
        </p:txBody>
      </p:sp>
    </p:spTree>
    <p:extLst>
      <p:ext uri="{BB962C8B-B14F-4D97-AF65-F5344CB8AC3E}">
        <p14:creationId xmlns:p14="http://schemas.microsoft.com/office/powerpoint/2010/main" val="165709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94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61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09175E-B502-4A0E-B2C4-1A985C8F81A9}" type="slidenum">
              <a:rPr lang="en-US" smtClean="0"/>
              <a:t>‹Nr.›</a:t>
            </a:fld>
            <a:endParaRPr lang="en-US" dirty="0"/>
          </a:p>
        </p:txBody>
      </p:sp>
    </p:spTree>
    <p:extLst>
      <p:ext uri="{BB962C8B-B14F-4D97-AF65-F5344CB8AC3E}">
        <p14:creationId xmlns:p14="http://schemas.microsoft.com/office/powerpoint/2010/main" val="2801701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9175E-B502-4A0E-B2C4-1A985C8F81A9}" type="slidenum">
              <a:rPr lang="en-US" smtClean="0"/>
              <a:t>‹Nr.›</a:t>
            </a:fld>
            <a:endParaRPr lang="en-US" dirty="0"/>
          </a:p>
        </p:txBody>
      </p:sp>
      <p:sp>
        <p:nvSpPr>
          <p:cNvPr id="7" name="Rectangle 20">
            <a:extLst>
              <a:ext uri="{FF2B5EF4-FFF2-40B4-BE49-F238E27FC236}">
                <a16:creationId xmlns:a16="http://schemas.microsoft.com/office/drawing/2014/main" id="{F212F25D-6544-480A-9B84-59665C223418}"/>
              </a:ext>
            </a:extLst>
          </p:cNvPr>
          <p:cNvSpPr/>
          <p:nvPr userDrawn="1"/>
        </p:nvSpPr>
        <p:spPr>
          <a:xfrm>
            <a:off x="733427" y="0"/>
            <a:ext cx="1072514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2C374C"/>
              </a:solidFill>
            </a:endParaRPr>
          </a:p>
        </p:txBody>
      </p:sp>
      <p:sp>
        <p:nvSpPr>
          <p:cNvPr id="19" name="TextBox 139">
            <a:extLst>
              <a:ext uri="{FF2B5EF4-FFF2-40B4-BE49-F238E27FC236}">
                <a16:creationId xmlns:a16="http://schemas.microsoft.com/office/drawing/2014/main" id="{EF5F8415-4BD8-4EED-A98B-664C35BD6D5D}"/>
              </a:ext>
            </a:extLst>
          </p:cNvPr>
          <p:cNvSpPr txBox="1"/>
          <p:nvPr userDrawn="1"/>
        </p:nvSpPr>
        <p:spPr>
          <a:xfrm rot="16200000">
            <a:off x="-1173536" y="3302043"/>
            <a:ext cx="3093634" cy="253916"/>
          </a:xfrm>
          <a:prstGeom prst="rect">
            <a:avLst/>
          </a:prstGeom>
          <a:noFill/>
        </p:spPr>
        <p:txBody>
          <a:bodyPr wrap="square" rtlCol="0">
            <a:spAutoFit/>
          </a:bodyPr>
          <a:lstStyle/>
          <a:p>
            <a:pPr algn="ctr"/>
            <a:r>
              <a:rPr lang="en-US" sz="1050" b="1" spc="40" noProof="1">
                <a:solidFill>
                  <a:schemeClr val="tx1"/>
                </a:solidFill>
                <a:latin typeface="Archivo" panose="020B0503020202020B04" pitchFamily="34" charset="0"/>
              </a:rPr>
              <a:t>Commercers I </a:t>
            </a:r>
            <a:r>
              <a:rPr lang="en-US" sz="1000" spc="40" dirty="0">
                <a:solidFill>
                  <a:schemeClr val="accent1"/>
                </a:solidFill>
                <a:effectLst/>
                <a:latin typeface="Archivo" panose="020B0503020202020B04" pitchFamily="34" charset="0"/>
              </a:rPr>
              <a:t>e</a:t>
            </a:r>
            <a:r>
              <a:rPr lang="en-US" sz="1000" spc="40" dirty="0">
                <a:solidFill>
                  <a:schemeClr val="tx1">
                    <a:lumMod val="50000"/>
                    <a:lumOff val="50000"/>
                  </a:schemeClr>
                </a:solidFill>
                <a:effectLst/>
                <a:latin typeface="Archivo" panose="020B0503020202020B04" pitchFamily="34" charset="0"/>
              </a:rPr>
              <a:t>Commerce &amp; </a:t>
            </a:r>
            <a:r>
              <a:rPr lang="en-US" sz="1000" spc="40" dirty="0">
                <a:solidFill>
                  <a:schemeClr val="accent1"/>
                </a:solidFill>
                <a:effectLst/>
                <a:latin typeface="Archivo" panose="020B0503020202020B04" pitchFamily="34" charset="0"/>
              </a:rPr>
              <a:t>e</a:t>
            </a:r>
            <a:r>
              <a:rPr lang="en-US" sz="1000" spc="40" dirty="0">
                <a:solidFill>
                  <a:schemeClr val="tx1">
                    <a:lumMod val="50000"/>
                    <a:lumOff val="50000"/>
                  </a:schemeClr>
                </a:solidFill>
                <a:effectLst/>
                <a:latin typeface="Archivo" panose="020B0503020202020B04" pitchFamily="34" charset="0"/>
              </a:rPr>
              <a:t>Marketing Lösungen</a:t>
            </a:r>
            <a:endParaRPr lang="en-US" sz="1000" spc="40" noProof="1">
              <a:solidFill>
                <a:schemeClr val="tx1">
                  <a:lumMod val="50000"/>
                  <a:lumOff val="50000"/>
                </a:schemeClr>
              </a:solidFill>
              <a:effectLst/>
              <a:latin typeface="Archivo" panose="020B0503020202020B04" pitchFamily="34" charset="0"/>
            </a:endParaRPr>
          </a:p>
        </p:txBody>
      </p:sp>
      <p:grpSp>
        <p:nvGrpSpPr>
          <p:cNvPr id="21" name="Group 25">
            <a:extLst>
              <a:ext uri="{FF2B5EF4-FFF2-40B4-BE49-F238E27FC236}">
                <a16:creationId xmlns:a16="http://schemas.microsoft.com/office/drawing/2014/main" id="{F6598B17-0B17-484A-8671-288FD7CF3FD3}"/>
              </a:ext>
            </a:extLst>
          </p:cNvPr>
          <p:cNvGrpSpPr/>
          <p:nvPr userDrawn="1"/>
        </p:nvGrpSpPr>
        <p:grpSpPr>
          <a:xfrm>
            <a:off x="11694481" y="5792244"/>
            <a:ext cx="261610" cy="682851"/>
            <a:chOff x="11687680" y="5722623"/>
            <a:chExt cx="261610" cy="682851"/>
          </a:xfrm>
        </p:grpSpPr>
        <p:sp>
          <p:nvSpPr>
            <p:cNvPr id="22" name="TextBox 57">
              <a:extLst>
                <a:ext uri="{FF2B5EF4-FFF2-40B4-BE49-F238E27FC236}">
                  <a16:creationId xmlns:a16="http://schemas.microsoft.com/office/drawing/2014/main" id="{DAA3A8AF-B165-46B1-BFFD-8D00937B20A3}"/>
                </a:ext>
              </a:extLst>
            </p:cNvPr>
            <p:cNvSpPr txBox="1"/>
            <p:nvPr/>
          </p:nvSpPr>
          <p:spPr>
            <a:xfrm rot="5400000">
              <a:off x="11580781" y="5829522"/>
              <a:ext cx="475407" cy="261610"/>
            </a:xfrm>
            <a:prstGeom prst="rect">
              <a:avLst/>
            </a:prstGeom>
            <a:noFill/>
          </p:spPr>
          <p:txBody>
            <a:bodyPr wrap="square" rtlCol="0">
              <a:spAutoFit/>
            </a:bodyPr>
            <a:lstStyle/>
            <a:p>
              <a:pPr algn="r"/>
              <a:r>
                <a:rPr lang="en-US" sz="1100" dirty="0">
                  <a:solidFill>
                    <a:srgbClr val="2C374C"/>
                  </a:solidFill>
                  <a:latin typeface="Archivo" panose="020B0503020202020B04" pitchFamily="34" charset="0"/>
                </a:rPr>
                <a:t>Next</a:t>
              </a:r>
              <a:endParaRPr lang="ru-RU" sz="1100" dirty="0">
                <a:solidFill>
                  <a:srgbClr val="2C374C"/>
                </a:solidFill>
              </a:endParaRPr>
            </a:p>
          </p:txBody>
        </p:sp>
        <p:cxnSp>
          <p:nvCxnSpPr>
            <p:cNvPr id="23" name="Straight Arrow Connector 16">
              <a:extLst>
                <a:ext uri="{FF2B5EF4-FFF2-40B4-BE49-F238E27FC236}">
                  <a16:creationId xmlns:a16="http://schemas.microsoft.com/office/drawing/2014/main" id="{3505EDAB-5193-457C-93D7-852F458B17CF}"/>
                </a:ext>
              </a:extLst>
            </p:cNvPr>
            <p:cNvCxnSpPr/>
            <p:nvPr/>
          </p:nvCxnSpPr>
          <p:spPr>
            <a:xfrm>
              <a:off x="11818484"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pic>
        <p:nvPicPr>
          <p:cNvPr id="27" name="Picture 3" descr="F:\Commercers\Commercers\Logo\logo-750x450.png">
            <a:extLst>
              <a:ext uri="{FF2B5EF4-FFF2-40B4-BE49-F238E27FC236}">
                <a16:creationId xmlns:a16="http://schemas.microsoft.com/office/drawing/2014/main" id="{95F2E692-67A5-4626-AC10-FB720778381B}"/>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337" t="39716" r="92507" b="42691"/>
          <a:stretch/>
        </p:blipFill>
        <p:spPr bwMode="auto">
          <a:xfrm>
            <a:off x="342069" y="6324983"/>
            <a:ext cx="76373" cy="1126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F:\Commercers\Commercers\Logo\logo-750x450.png">
            <a:extLst>
              <a:ext uri="{FF2B5EF4-FFF2-40B4-BE49-F238E27FC236}">
                <a16:creationId xmlns:a16="http://schemas.microsoft.com/office/drawing/2014/main" id="{5376D219-5CE5-4825-9D6A-ED6D6294BB05}"/>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337" t="39716" r="92507" b="42691"/>
          <a:stretch/>
        </p:blipFill>
        <p:spPr bwMode="auto">
          <a:xfrm>
            <a:off x="342813" y="6163479"/>
            <a:ext cx="76373" cy="1126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F:\Commercers\Commercers\Logo\logo-750x450.png">
            <a:extLst>
              <a:ext uri="{FF2B5EF4-FFF2-40B4-BE49-F238E27FC236}">
                <a16:creationId xmlns:a16="http://schemas.microsoft.com/office/drawing/2014/main" id="{47ED1532-EA43-4216-AE43-ED559B38A7E7}"/>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337" t="39716" r="92507" b="42691"/>
          <a:stretch/>
        </p:blipFill>
        <p:spPr bwMode="auto">
          <a:xfrm>
            <a:off x="342069" y="6023568"/>
            <a:ext cx="76373" cy="1126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F:\Commercers\Commercers\Logo\logo-750x450.png">
            <a:extLst>
              <a:ext uri="{FF2B5EF4-FFF2-40B4-BE49-F238E27FC236}">
                <a16:creationId xmlns:a16="http://schemas.microsoft.com/office/drawing/2014/main" id="{016D1B97-F844-44FC-995C-DF5865645CB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16200000">
            <a:off x="-114902" y="399449"/>
            <a:ext cx="1060408" cy="63624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2D7DC575-504D-48A6-8785-D126CC81251A}"/>
              </a:ext>
            </a:extLst>
          </p:cNvPr>
          <p:cNvSpPr txBox="1"/>
          <p:nvPr userDrawn="1"/>
        </p:nvSpPr>
        <p:spPr>
          <a:xfrm rot="5400000">
            <a:off x="11518102" y="3259723"/>
            <a:ext cx="614366" cy="338554"/>
          </a:xfrm>
          <a:prstGeom prst="rect">
            <a:avLst/>
          </a:prstGeom>
          <a:noFill/>
        </p:spPr>
        <p:txBody>
          <a:bodyPr wrap="square" rtlCol="0">
            <a:spAutoFit/>
          </a:bodyPr>
          <a:lstStyle/>
          <a:p>
            <a:fld id="{3899B74C-F7DA-4ECD-8AE4-55117C8B6F9A}" type="slidenum">
              <a:rPr lang="de-DE" sz="1600" b="0" smtClean="0">
                <a:solidFill>
                  <a:srgbClr val="2C374C"/>
                </a:solidFill>
                <a:latin typeface="Archivo" panose="020B0503020202020B04"/>
              </a:rPr>
              <a:t>‹Nr.›</a:t>
            </a:fld>
            <a:endParaRPr lang="de-DE" sz="1600" b="0" dirty="0">
              <a:solidFill>
                <a:srgbClr val="2C374C"/>
              </a:solidFill>
              <a:latin typeface="Archivo" panose="020B0503020202020B04"/>
            </a:endParaRPr>
          </a:p>
        </p:txBody>
      </p:sp>
    </p:spTree>
    <p:extLst>
      <p:ext uri="{BB962C8B-B14F-4D97-AF65-F5344CB8AC3E}">
        <p14:creationId xmlns:p14="http://schemas.microsoft.com/office/powerpoint/2010/main" val="377083663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4" descr="http://khabazi.de/wp-content/uploads/2015/04/minimalistic-simple-background-white-206534-1920x1200.jpg">
            <a:extLst>
              <a:ext uri="{FF2B5EF4-FFF2-40B4-BE49-F238E27FC236}">
                <a16:creationId xmlns:a16="http://schemas.microsoft.com/office/drawing/2014/main" id="{1D980461-4815-4266-8D93-79F7E75525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14" t="40814"/>
          <a:stretch/>
        </p:blipFill>
        <p:spPr bwMode="auto">
          <a:xfrm>
            <a:off x="8541799" y="3429000"/>
            <a:ext cx="290012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8" descr="F:\Commercers\Commercers\Präsentationen\2016-01\sol-Kachel.png">
            <a:extLst>
              <a:ext uri="{FF2B5EF4-FFF2-40B4-BE49-F238E27FC236}">
                <a16:creationId xmlns:a16="http://schemas.microsoft.com/office/drawing/2014/main" id="{4C0491A1-17EC-49A6-8BBE-38FCAE6742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45286">
            <a:off x="10361429" y="5530503"/>
            <a:ext cx="321298" cy="279108"/>
          </a:xfrm>
          <a:prstGeom prst="rect">
            <a:avLst/>
          </a:prstGeom>
          <a:noFill/>
          <a:extLst>
            <a:ext uri="{909E8E84-426E-40DD-AFC4-6F175D3DCCD1}">
              <a14:hiddenFill xmlns:a14="http://schemas.microsoft.com/office/drawing/2010/main">
                <a:solidFill>
                  <a:srgbClr val="FFFFFF"/>
                </a:solidFill>
              </a14:hiddenFill>
            </a:ext>
          </a:extLst>
        </p:spPr>
      </p:pic>
      <p:sp>
        <p:nvSpPr>
          <p:cNvPr id="102" name="Rechteck 101">
            <a:extLst>
              <a:ext uri="{FF2B5EF4-FFF2-40B4-BE49-F238E27FC236}">
                <a16:creationId xmlns:a16="http://schemas.microsoft.com/office/drawing/2014/main" id="{853A86F5-0091-43B6-80A0-09F0AAF623B5}"/>
              </a:ext>
            </a:extLst>
          </p:cNvPr>
          <p:cNvSpPr/>
          <p:nvPr/>
        </p:nvSpPr>
        <p:spPr>
          <a:xfrm>
            <a:off x="8361816" y="3301879"/>
            <a:ext cx="3005872" cy="3493395"/>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cxnSp>
        <p:nvCxnSpPr>
          <p:cNvPr id="20" name="Straight Connector 19"/>
          <p:cNvCxnSpPr/>
          <p:nvPr/>
        </p:nvCxnSpPr>
        <p:spPr>
          <a:xfrm>
            <a:off x="12311742" y="0"/>
            <a:ext cx="0" cy="6858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99" name="TextBox 9">
            <a:extLst>
              <a:ext uri="{FF2B5EF4-FFF2-40B4-BE49-F238E27FC236}">
                <a16:creationId xmlns:a16="http://schemas.microsoft.com/office/drawing/2014/main" id="{680AC9DE-925C-4311-9A47-7AE1492A3029}"/>
              </a:ext>
            </a:extLst>
          </p:cNvPr>
          <p:cNvSpPr txBox="1"/>
          <p:nvPr/>
        </p:nvSpPr>
        <p:spPr>
          <a:xfrm>
            <a:off x="3973588" y="1732911"/>
            <a:ext cx="4244824" cy="584775"/>
          </a:xfrm>
          <a:prstGeom prst="rect">
            <a:avLst/>
          </a:prstGeom>
          <a:noFill/>
        </p:spPr>
        <p:txBody>
          <a:bodyPr wrap="square" rtlCol="0">
            <a:spAutoFit/>
          </a:bodyPr>
          <a:lstStyle/>
          <a:p>
            <a:pPr algn="ctr"/>
            <a:r>
              <a:rPr lang="de-DE" sz="3200" dirty="0">
                <a:solidFill>
                  <a:schemeClr val="tx1">
                    <a:lumMod val="75000"/>
                    <a:lumOff val="25000"/>
                  </a:schemeClr>
                </a:solidFill>
                <a:latin typeface="Archivo" pitchFamily="34" charset="0"/>
              </a:rPr>
              <a:t>Extensionbeschreibung</a:t>
            </a:r>
          </a:p>
        </p:txBody>
      </p:sp>
      <p:sp>
        <p:nvSpPr>
          <p:cNvPr id="2" name="Rechteck 1">
            <a:extLst>
              <a:ext uri="{FF2B5EF4-FFF2-40B4-BE49-F238E27FC236}">
                <a16:creationId xmlns:a16="http://schemas.microsoft.com/office/drawing/2014/main" id="{165F6967-0D29-4CBB-9E7A-47E7D07B5F8A}"/>
              </a:ext>
            </a:extLst>
          </p:cNvPr>
          <p:cNvSpPr/>
          <p:nvPr/>
        </p:nvSpPr>
        <p:spPr>
          <a:xfrm>
            <a:off x="11649075" y="2914650"/>
            <a:ext cx="400047" cy="644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DE03CCC4-9124-4DF5-8D30-30256F0F3DA7}"/>
              </a:ext>
            </a:extLst>
          </p:cNvPr>
          <p:cNvSpPr txBox="1"/>
          <p:nvPr/>
        </p:nvSpPr>
        <p:spPr>
          <a:xfrm>
            <a:off x="2701255" y="3078376"/>
            <a:ext cx="6738209" cy="1200329"/>
          </a:xfrm>
          <a:prstGeom prst="rect">
            <a:avLst/>
          </a:prstGeom>
          <a:noFill/>
        </p:spPr>
        <p:txBody>
          <a:bodyPr wrap="square" rtlCol="0">
            <a:spAutoFit/>
          </a:bodyPr>
          <a:lstStyle/>
          <a:p>
            <a:pPr algn="ctr"/>
            <a:r>
              <a:rPr lang="de-DE" sz="4000" b="1" u="heavy" dirty="0"/>
              <a:t>Slow </a:t>
            </a:r>
            <a:r>
              <a:rPr lang="de-DE" sz="4000" b="1" u="heavy" dirty="0" err="1"/>
              <a:t>Mover</a:t>
            </a:r>
            <a:r>
              <a:rPr lang="de-DE" sz="4000" b="1" u="heavy" dirty="0"/>
              <a:t> Report</a:t>
            </a:r>
            <a:br>
              <a:rPr lang="de-DE" sz="3200" dirty="0">
                <a:solidFill>
                  <a:schemeClr val="tx1">
                    <a:lumMod val="75000"/>
                    <a:lumOff val="25000"/>
                  </a:schemeClr>
                </a:solidFill>
                <a:latin typeface="Archivo" pitchFamily="34" charset="0"/>
              </a:rPr>
            </a:br>
            <a:r>
              <a:rPr lang="de-DE" sz="3200" dirty="0">
                <a:solidFill>
                  <a:schemeClr val="tx1">
                    <a:lumMod val="75000"/>
                    <a:lumOff val="25000"/>
                  </a:schemeClr>
                </a:solidFill>
                <a:latin typeface="Archivo" pitchFamily="34" charset="0"/>
              </a:rPr>
              <a:t>für Magento 2 </a:t>
            </a:r>
          </a:p>
        </p:txBody>
      </p:sp>
    </p:spTree>
    <p:extLst>
      <p:ext uri="{BB962C8B-B14F-4D97-AF65-F5344CB8AC3E}">
        <p14:creationId xmlns:p14="http://schemas.microsoft.com/office/powerpoint/2010/main" val="132155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a:extLst>
              <a:ext uri="{FF2B5EF4-FFF2-40B4-BE49-F238E27FC236}">
                <a16:creationId xmlns:a16="http://schemas.microsoft.com/office/drawing/2014/main" id="{E3108690-3A39-45BF-9E80-ADD252A55416}"/>
              </a:ext>
            </a:extLst>
          </p:cNvPr>
          <p:cNvSpPr/>
          <p:nvPr/>
        </p:nvSpPr>
        <p:spPr>
          <a:xfrm>
            <a:off x="746614" y="-9525"/>
            <a:ext cx="5243042" cy="6867525"/>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C374C"/>
                </a:solidFill>
              </a:rPr>
              <a:t>  </a:t>
            </a:r>
            <a:endParaRPr lang="en-US" sz="4000" dirty="0">
              <a:solidFill>
                <a:srgbClr val="2C374C"/>
              </a:solidFill>
            </a:endParaRPr>
          </a:p>
        </p:txBody>
      </p:sp>
      <p:grpSp>
        <p:nvGrpSpPr>
          <p:cNvPr id="6" name="Group 52">
            <a:extLst>
              <a:ext uri="{FF2B5EF4-FFF2-40B4-BE49-F238E27FC236}">
                <a16:creationId xmlns:a16="http://schemas.microsoft.com/office/drawing/2014/main" id="{C3D894FC-BBBD-4C3E-A12E-C1A9D7E86302}"/>
              </a:ext>
            </a:extLst>
          </p:cNvPr>
          <p:cNvGrpSpPr/>
          <p:nvPr/>
        </p:nvGrpSpPr>
        <p:grpSpPr>
          <a:xfrm rot="10800000">
            <a:off x="11694481" y="381000"/>
            <a:ext cx="261610" cy="682851"/>
            <a:chOff x="11687680" y="5722623"/>
            <a:chExt cx="261610" cy="682851"/>
          </a:xfrm>
        </p:grpSpPr>
        <p:sp>
          <p:nvSpPr>
            <p:cNvPr id="7" name="TextBox 53">
              <a:extLst>
                <a:ext uri="{FF2B5EF4-FFF2-40B4-BE49-F238E27FC236}">
                  <a16:creationId xmlns:a16="http://schemas.microsoft.com/office/drawing/2014/main" id="{24573A1B-9AF7-43BD-B737-F02E3D25999F}"/>
                </a:ext>
              </a:extLst>
            </p:cNvPr>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8" name="Straight Arrow Connector 54">
              <a:extLst>
                <a:ext uri="{FF2B5EF4-FFF2-40B4-BE49-F238E27FC236}">
                  <a16:creationId xmlns:a16="http://schemas.microsoft.com/office/drawing/2014/main" id="{91F906B7-4298-4ADC-84AE-D59336360CB5}"/>
                </a:ext>
              </a:extLst>
            </p:cNvPr>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26">
            <a:extLst>
              <a:ext uri="{FF2B5EF4-FFF2-40B4-BE49-F238E27FC236}">
                <a16:creationId xmlns:a16="http://schemas.microsoft.com/office/drawing/2014/main" id="{0B5AA718-2C7E-4C6B-97F5-6750185FC70D}"/>
              </a:ext>
            </a:extLst>
          </p:cNvPr>
          <p:cNvSpPr txBox="1"/>
          <p:nvPr/>
        </p:nvSpPr>
        <p:spPr>
          <a:xfrm>
            <a:off x="970155" y="748232"/>
            <a:ext cx="4957893" cy="533351"/>
          </a:xfrm>
          <a:prstGeom prst="rect">
            <a:avLst/>
          </a:prstGeom>
          <a:noFill/>
        </p:spPr>
        <p:txBody>
          <a:bodyPr wrap="square" rtlCol="0">
            <a:spAutoFit/>
          </a:bodyPr>
          <a:lstStyle/>
          <a:p>
            <a:pPr>
              <a:lnSpc>
                <a:spcPts val="3600"/>
              </a:lnSpc>
            </a:pPr>
            <a:r>
              <a:rPr lang="de-DE" sz="2800" b="1" dirty="0">
                <a:solidFill>
                  <a:schemeClr val="bg1"/>
                </a:solidFill>
                <a:latin typeface="Archivo" pitchFamily="34" charset="0"/>
              </a:rPr>
              <a:t>03 Beispiele</a:t>
            </a:r>
          </a:p>
        </p:txBody>
      </p:sp>
      <p:sp>
        <p:nvSpPr>
          <p:cNvPr id="11" name="Rectangle 18">
            <a:extLst>
              <a:ext uri="{FF2B5EF4-FFF2-40B4-BE49-F238E27FC236}">
                <a16:creationId xmlns:a16="http://schemas.microsoft.com/office/drawing/2014/main" id="{8AB8507A-3B9A-4ECA-9528-44C064663159}"/>
              </a:ext>
            </a:extLst>
          </p:cNvPr>
          <p:cNvSpPr/>
          <p:nvPr/>
        </p:nvSpPr>
        <p:spPr>
          <a:xfrm>
            <a:off x="1012089" y="1188416"/>
            <a:ext cx="454903" cy="4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32">
            <a:extLst>
              <a:ext uri="{FF2B5EF4-FFF2-40B4-BE49-F238E27FC236}">
                <a16:creationId xmlns:a16="http://schemas.microsoft.com/office/drawing/2014/main" id="{B756EFDB-34B5-4BF6-A8B1-7834D7393137}"/>
              </a:ext>
            </a:extLst>
          </p:cNvPr>
          <p:cNvSpPr txBox="1"/>
          <p:nvPr/>
        </p:nvSpPr>
        <p:spPr>
          <a:xfrm>
            <a:off x="1056904" y="1915792"/>
            <a:ext cx="3624153" cy="1384995"/>
          </a:xfrm>
          <a:prstGeom prst="rect">
            <a:avLst/>
          </a:prstGeom>
          <a:noFill/>
        </p:spPr>
        <p:txBody>
          <a:bodyPr wrap="square" rtlCol="0">
            <a:spAutoFit/>
          </a:bodyPr>
          <a:lstStyle/>
          <a:p>
            <a:r>
              <a:rPr lang="de-DE" sz="1200" dirty="0">
                <a:solidFill>
                  <a:schemeClr val="bg1"/>
                </a:solidFill>
                <a:latin typeface="Archivo" panose="020B0503020202020B04"/>
              </a:rPr>
              <a:t>Der Artikel </a:t>
            </a:r>
            <a:r>
              <a:rPr lang="de-DE" sz="1200" dirty="0" err="1">
                <a:solidFill>
                  <a:schemeClr val="bg1"/>
                </a:solidFill>
                <a:latin typeface="Archivo" panose="020B0503020202020B04"/>
              </a:rPr>
              <a:t>Bushmills</a:t>
            </a:r>
            <a:r>
              <a:rPr lang="de-DE" sz="1200" dirty="0">
                <a:solidFill>
                  <a:schemeClr val="bg1"/>
                </a:solidFill>
                <a:latin typeface="Archivo" panose="020B0503020202020B04"/>
              </a:rPr>
              <a:t> Half Barrel Display wurde am 18.03 2021 erstellt (ist älter als 90 Tag </a:t>
            </a:r>
            <a:r>
              <a:rPr lang="de-DE" sz="1200" dirty="0">
                <a:solidFill>
                  <a:schemeClr val="bg1"/>
                </a:solidFill>
                <a:latin typeface="Archivo" panose="020B0503020202020B04"/>
                <a:sym typeface="Wingdings" panose="05000000000000000000" pitchFamily="2" charset="2"/>
              </a:rPr>
              <a:t> kann also berücksichtigt werden), hat einen Bestand von 2 mit einer Bestandsreichweite von 365 Tagen. In den letzten 180 wurde der Artikel 1 Mal verkauft. Der Artikel hat sich in der Zeitspanne verkauft und der Bestand reicht für 365 Tage. Daher ist dieser Artikel kein Slow </a:t>
            </a:r>
            <a:r>
              <a:rPr lang="de-DE" sz="1200" dirty="0" err="1">
                <a:solidFill>
                  <a:schemeClr val="bg1"/>
                </a:solidFill>
                <a:latin typeface="Archivo" panose="020B0503020202020B04"/>
                <a:sym typeface="Wingdings" panose="05000000000000000000" pitchFamily="2" charset="2"/>
              </a:rPr>
              <a:t>Mover</a:t>
            </a:r>
            <a:r>
              <a:rPr lang="de-DE" sz="1200" dirty="0">
                <a:solidFill>
                  <a:schemeClr val="bg1"/>
                </a:solidFill>
                <a:latin typeface="Archivo" panose="020B0503020202020B04"/>
                <a:sym typeface="Wingdings" panose="05000000000000000000" pitchFamily="2" charset="2"/>
              </a:rPr>
              <a:t>.</a:t>
            </a:r>
            <a:endParaRPr lang="de-DE" sz="1200" dirty="0">
              <a:solidFill>
                <a:schemeClr val="bg1"/>
              </a:solidFill>
              <a:latin typeface="Archivo" panose="020B0503020202020B04"/>
            </a:endParaRPr>
          </a:p>
        </p:txBody>
      </p:sp>
      <p:pic>
        <p:nvPicPr>
          <p:cNvPr id="5" name="Grafik 4">
            <a:extLst>
              <a:ext uri="{FF2B5EF4-FFF2-40B4-BE49-F238E27FC236}">
                <a16:creationId xmlns:a16="http://schemas.microsoft.com/office/drawing/2014/main" id="{5426315A-5E08-4EE6-91F0-8118A1B41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611" y="4304276"/>
            <a:ext cx="9160778" cy="2198178"/>
          </a:xfrm>
          <a:prstGeom prst="rect">
            <a:avLst/>
          </a:prstGeom>
          <a:effectLst>
            <a:outerShdw blurRad="50800" dist="38100" dir="2700000" algn="tl" rotWithShape="0">
              <a:prstClr val="black">
                <a:alpha val="40000"/>
              </a:prstClr>
            </a:outerShdw>
          </a:effectLst>
        </p:spPr>
      </p:pic>
      <p:pic>
        <p:nvPicPr>
          <p:cNvPr id="13" name="Grafik 12">
            <a:extLst>
              <a:ext uri="{FF2B5EF4-FFF2-40B4-BE49-F238E27FC236}">
                <a16:creationId xmlns:a16="http://schemas.microsoft.com/office/drawing/2014/main" id="{7C8C0C82-CBD2-4E79-B4C2-E977EC76B938}"/>
              </a:ext>
            </a:extLst>
          </p:cNvPr>
          <p:cNvPicPr>
            <a:picLocks noChangeAspect="1"/>
          </p:cNvPicPr>
          <p:nvPr/>
        </p:nvPicPr>
        <p:blipFill rotWithShape="1">
          <a:blip r:embed="rId3"/>
          <a:srcRect b="29250"/>
          <a:stretch/>
        </p:blipFill>
        <p:spPr>
          <a:xfrm rot="5400000">
            <a:off x="6519948" y="-149294"/>
            <a:ext cx="3788328" cy="4848917"/>
          </a:xfrm>
          <a:prstGeom prst="rect">
            <a:avLst/>
          </a:prstGeom>
        </p:spPr>
      </p:pic>
      <p:pic>
        <p:nvPicPr>
          <p:cNvPr id="14" name="Grafik 13">
            <a:extLst>
              <a:ext uri="{FF2B5EF4-FFF2-40B4-BE49-F238E27FC236}">
                <a16:creationId xmlns:a16="http://schemas.microsoft.com/office/drawing/2014/main" id="{DB58A23C-5821-45A5-97EF-B1E0417F0CF3}"/>
              </a:ext>
            </a:extLst>
          </p:cNvPr>
          <p:cNvPicPr>
            <a:picLocks noChangeAspect="1"/>
          </p:cNvPicPr>
          <p:nvPr/>
        </p:nvPicPr>
        <p:blipFill rotWithShape="1">
          <a:blip r:embed="rId3"/>
          <a:srcRect b="29250"/>
          <a:stretch/>
        </p:blipFill>
        <p:spPr>
          <a:xfrm rot="5400000">
            <a:off x="7242195" y="2992290"/>
            <a:ext cx="2343840" cy="4848922"/>
          </a:xfrm>
          <a:prstGeom prst="rect">
            <a:avLst/>
          </a:prstGeom>
        </p:spPr>
      </p:pic>
      <p:pic>
        <p:nvPicPr>
          <p:cNvPr id="15" name="Grafik 14">
            <a:extLst>
              <a:ext uri="{FF2B5EF4-FFF2-40B4-BE49-F238E27FC236}">
                <a16:creationId xmlns:a16="http://schemas.microsoft.com/office/drawing/2014/main" id="{B5729610-859B-45AA-82D5-51111503F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6056" y="523644"/>
            <a:ext cx="5880333" cy="35802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045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74B430F4-5B45-4839-92AB-9F073FCA623F}"/>
              </a:ext>
            </a:extLst>
          </p:cNvPr>
          <p:cNvSpPr/>
          <p:nvPr/>
        </p:nvSpPr>
        <p:spPr>
          <a:xfrm>
            <a:off x="1055013" y="3070652"/>
            <a:ext cx="10052826" cy="2575139"/>
          </a:xfrm>
          <a:prstGeom prst="rect">
            <a:avLst/>
          </a:prstGeom>
          <a:noFill/>
          <a:ln w="38100">
            <a:solidFill>
              <a:srgbClr val="E2001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07099C48-D2DB-43DA-AE55-3259EF17BB18}"/>
              </a:ext>
            </a:extLst>
          </p:cNvPr>
          <p:cNvSpPr/>
          <p:nvPr/>
        </p:nvSpPr>
        <p:spPr>
          <a:xfrm>
            <a:off x="1335248" y="3223052"/>
            <a:ext cx="9939555" cy="1087397"/>
          </a:xfrm>
          <a:prstGeom prst="rect">
            <a:avLst/>
          </a:prstGeom>
          <a:noFill/>
          <a:ln w="38100">
            <a:solidFill>
              <a:srgbClr val="E2001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tangle 25">
            <a:extLst>
              <a:ext uri="{FF2B5EF4-FFF2-40B4-BE49-F238E27FC236}">
                <a16:creationId xmlns:a16="http://schemas.microsoft.com/office/drawing/2014/main" id="{02076049-5CA5-4EA0-8FD9-059A3EE70634}"/>
              </a:ext>
            </a:extLst>
          </p:cNvPr>
          <p:cNvSpPr/>
          <p:nvPr/>
        </p:nvSpPr>
        <p:spPr>
          <a:xfrm>
            <a:off x="723550" y="0"/>
            <a:ext cx="10744906" cy="3418307"/>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C374C"/>
                </a:solidFill>
              </a:rPr>
              <a:t>  </a:t>
            </a:r>
            <a:endParaRPr lang="en-US" sz="4000" dirty="0">
              <a:solidFill>
                <a:srgbClr val="2C374C"/>
              </a:solidFill>
            </a:endParaRPr>
          </a:p>
        </p:txBody>
      </p:sp>
      <p:grpSp>
        <p:nvGrpSpPr>
          <p:cNvPr id="6" name="Group 52">
            <a:extLst>
              <a:ext uri="{FF2B5EF4-FFF2-40B4-BE49-F238E27FC236}">
                <a16:creationId xmlns:a16="http://schemas.microsoft.com/office/drawing/2014/main" id="{C3D894FC-BBBD-4C3E-A12E-C1A9D7E86302}"/>
              </a:ext>
            </a:extLst>
          </p:cNvPr>
          <p:cNvGrpSpPr/>
          <p:nvPr/>
        </p:nvGrpSpPr>
        <p:grpSpPr>
          <a:xfrm rot="10800000">
            <a:off x="11694481" y="381000"/>
            <a:ext cx="261610" cy="682851"/>
            <a:chOff x="11687680" y="5722623"/>
            <a:chExt cx="261610" cy="682851"/>
          </a:xfrm>
        </p:grpSpPr>
        <p:sp>
          <p:nvSpPr>
            <p:cNvPr id="7" name="TextBox 53">
              <a:extLst>
                <a:ext uri="{FF2B5EF4-FFF2-40B4-BE49-F238E27FC236}">
                  <a16:creationId xmlns:a16="http://schemas.microsoft.com/office/drawing/2014/main" id="{24573A1B-9AF7-43BD-B737-F02E3D25999F}"/>
                </a:ext>
              </a:extLst>
            </p:cNvPr>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8" name="Straight Arrow Connector 54">
              <a:extLst>
                <a:ext uri="{FF2B5EF4-FFF2-40B4-BE49-F238E27FC236}">
                  <a16:creationId xmlns:a16="http://schemas.microsoft.com/office/drawing/2014/main" id="{91F906B7-4298-4ADC-84AE-D59336360CB5}"/>
                </a:ext>
              </a:extLst>
            </p:cNvPr>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26">
            <a:extLst>
              <a:ext uri="{FF2B5EF4-FFF2-40B4-BE49-F238E27FC236}">
                <a16:creationId xmlns:a16="http://schemas.microsoft.com/office/drawing/2014/main" id="{0B5AA718-2C7E-4C6B-97F5-6750185FC70D}"/>
              </a:ext>
            </a:extLst>
          </p:cNvPr>
          <p:cNvSpPr txBox="1"/>
          <p:nvPr/>
        </p:nvSpPr>
        <p:spPr>
          <a:xfrm>
            <a:off x="1018556" y="301878"/>
            <a:ext cx="6976152" cy="995016"/>
          </a:xfrm>
          <a:prstGeom prst="rect">
            <a:avLst/>
          </a:prstGeom>
          <a:noFill/>
        </p:spPr>
        <p:txBody>
          <a:bodyPr wrap="square" rtlCol="0">
            <a:spAutoFit/>
          </a:bodyPr>
          <a:lstStyle/>
          <a:p>
            <a:pPr>
              <a:lnSpc>
                <a:spcPts val="3600"/>
              </a:lnSpc>
            </a:pPr>
            <a:r>
              <a:rPr lang="de-DE" sz="2800" b="1" dirty="0">
                <a:solidFill>
                  <a:schemeClr val="bg1"/>
                </a:solidFill>
                <a:latin typeface="Archivo" pitchFamily="34" charset="0"/>
              </a:rPr>
              <a:t>03 Beispiele</a:t>
            </a:r>
          </a:p>
          <a:p>
            <a:pPr>
              <a:lnSpc>
                <a:spcPts val="3600"/>
              </a:lnSpc>
            </a:pPr>
            <a:endParaRPr lang="de-DE" sz="2800" b="1" dirty="0">
              <a:solidFill>
                <a:schemeClr val="bg1"/>
              </a:solidFill>
              <a:latin typeface="Archivo" pitchFamily="34" charset="0"/>
            </a:endParaRPr>
          </a:p>
        </p:txBody>
      </p:sp>
      <p:sp>
        <p:nvSpPr>
          <p:cNvPr id="11" name="Rectangle 18">
            <a:extLst>
              <a:ext uri="{FF2B5EF4-FFF2-40B4-BE49-F238E27FC236}">
                <a16:creationId xmlns:a16="http://schemas.microsoft.com/office/drawing/2014/main" id="{8AB8507A-3B9A-4ECA-9528-44C064663159}"/>
              </a:ext>
            </a:extLst>
          </p:cNvPr>
          <p:cNvSpPr/>
          <p:nvPr/>
        </p:nvSpPr>
        <p:spPr>
          <a:xfrm>
            <a:off x="1107987" y="855440"/>
            <a:ext cx="454903" cy="4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feld 15">
            <a:extLst>
              <a:ext uri="{FF2B5EF4-FFF2-40B4-BE49-F238E27FC236}">
                <a16:creationId xmlns:a16="http://schemas.microsoft.com/office/drawing/2014/main" id="{C99E1AB0-2BFB-4AA9-B176-BBD33D72EFBF}"/>
              </a:ext>
            </a:extLst>
          </p:cNvPr>
          <p:cNvSpPr txBox="1"/>
          <p:nvPr/>
        </p:nvSpPr>
        <p:spPr>
          <a:xfrm>
            <a:off x="1254396" y="1347513"/>
            <a:ext cx="4129196" cy="1200329"/>
          </a:xfrm>
          <a:prstGeom prst="rect">
            <a:avLst/>
          </a:prstGeom>
          <a:noFill/>
        </p:spPr>
        <p:txBody>
          <a:bodyPr wrap="square" rtlCol="0">
            <a:spAutoFit/>
          </a:bodyPr>
          <a:lstStyle/>
          <a:p>
            <a:r>
              <a:rPr lang="de-DE" sz="1200" dirty="0">
                <a:solidFill>
                  <a:schemeClr val="bg1"/>
                </a:solidFill>
                <a:latin typeface="Archivo" panose="020B0503020202020B04"/>
              </a:rPr>
              <a:t>Der Geldermann Schauflasche 1/1 Carte Blanche wurde am 18.03 2021 erstellt (ist älter als 90 Tag </a:t>
            </a:r>
            <a:r>
              <a:rPr lang="de-DE" sz="1200" dirty="0">
                <a:solidFill>
                  <a:schemeClr val="bg1"/>
                </a:solidFill>
                <a:latin typeface="Archivo" panose="020B0503020202020B04"/>
                <a:sym typeface="Wingdings" panose="05000000000000000000" pitchFamily="2" charset="2"/>
              </a:rPr>
              <a:t> kann also berücksichtigt werden), hat einen Bestand von 9, mit einer Bestandsreichweite von 41 Tagen. Der Artikel wurde 0 mal verkauft in den letzten 180 Tagen, daher handelt es sich bei diesem Artikel um ein Slow </a:t>
            </a:r>
            <a:r>
              <a:rPr lang="de-DE" sz="1200" dirty="0" err="1">
                <a:solidFill>
                  <a:schemeClr val="bg1"/>
                </a:solidFill>
                <a:latin typeface="Archivo" panose="020B0503020202020B04"/>
                <a:sym typeface="Wingdings" panose="05000000000000000000" pitchFamily="2" charset="2"/>
              </a:rPr>
              <a:t>Mover</a:t>
            </a:r>
            <a:r>
              <a:rPr lang="de-DE" sz="1200" dirty="0">
                <a:solidFill>
                  <a:schemeClr val="bg1"/>
                </a:solidFill>
                <a:latin typeface="Archivo" panose="020B0503020202020B04"/>
                <a:sym typeface="Wingdings" panose="05000000000000000000" pitchFamily="2" charset="2"/>
              </a:rPr>
              <a:t>.</a:t>
            </a:r>
            <a:endParaRPr lang="de-DE" sz="1200" dirty="0">
              <a:solidFill>
                <a:schemeClr val="bg1"/>
              </a:solidFill>
              <a:latin typeface="Archivo" panose="020B0503020202020B04"/>
            </a:endParaRPr>
          </a:p>
        </p:txBody>
      </p:sp>
      <p:pic>
        <p:nvPicPr>
          <p:cNvPr id="5" name="Grafik 4">
            <a:extLst>
              <a:ext uri="{FF2B5EF4-FFF2-40B4-BE49-F238E27FC236}">
                <a16:creationId xmlns:a16="http://schemas.microsoft.com/office/drawing/2014/main" id="{A48B9CA3-0A94-41AB-8096-D5FFB8CF6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87" y="3195331"/>
            <a:ext cx="9999852" cy="2380381"/>
          </a:xfrm>
          <a:prstGeom prst="rect">
            <a:avLst/>
          </a:prstGeom>
          <a:effectLst>
            <a:outerShdw blurRad="50800" dist="38100" dir="2700000" algn="tl" rotWithShape="0">
              <a:prstClr val="black">
                <a:alpha val="40000"/>
              </a:prstClr>
            </a:outerShdw>
          </a:effectLst>
        </p:spPr>
      </p:pic>
      <p:pic>
        <p:nvPicPr>
          <p:cNvPr id="3" name="Grafik 2">
            <a:extLst>
              <a:ext uri="{FF2B5EF4-FFF2-40B4-BE49-F238E27FC236}">
                <a16:creationId xmlns:a16="http://schemas.microsoft.com/office/drawing/2014/main" id="{C261DA67-6657-4B0E-B70E-4366F3E51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081" y="799386"/>
            <a:ext cx="5221748" cy="34779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1640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a:extLst>
              <a:ext uri="{FF2B5EF4-FFF2-40B4-BE49-F238E27FC236}">
                <a16:creationId xmlns:a16="http://schemas.microsoft.com/office/drawing/2014/main" id="{E3108690-3A39-45BF-9E80-ADD252A55416}"/>
              </a:ext>
            </a:extLst>
          </p:cNvPr>
          <p:cNvSpPr/>
          <p:nvPr/>
        </p:nvSpPr>
        <p:spPr>
          <a:xfrm>
            <a:off x="6207853" y="-9525"/>
            <a:ext cx="5243042" cy="6867525"/>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C374C"/>
                </a:solidFill>
              </a:rPr>
              <a:t>  </a:t>
            </a:r>
            <a:endParaRPr lang="en-US" sz="4000" dirty="0">
              <a:solidFill>
                <a:srgbClr val="2C374C"/>
              </a:solidFill>
            </a:endParaRPr>
          </a:p>
        </p:txBody>
      </p:sp>
      <p:grpSp>
        <p:nvGrpSpPr>
          <p:cNvPr id="6" name="Group 52">
            <a:extLst>
              <a:ext uri="{FF2B5EF4-FFF2-40B4-BE49-F238E27FC236}">
                <a16:creationId xmlns:a16="http://schemas.microsoft.com/office/drawing/2014/main" id="{C3D894FC-BBBD-4C3E-A12E-C1A9D7E86302}"/>
              </a:ext>
            </a:extLst>
          </p:cNvPr>
          <p:cNvGrpSpPr/>
          <p:nvPr/>
        </p:nvGrpSpPr>
        <p:grpSpPr>
          <a:xfrm rot="10800000">
            <a:off x="11694481" y="381000"/>
            <a:ext cx="261610" cy="682851"/>
            <a:chOff x="11687680" y="5722623"/>
            <a:chExt cx="261610" cy="682851"/>
          </a:xfrm>
        </p:grpSpPr>
        <p:sp>
          <p:nvSpPr>
            <p:cNvPr id="7" name="TextBox 53">
              <a:extLst>
                <a:ext uri="{FF2B5EF4-FFF2-40B4-BE49-F238E27FC236}">
                  <a16:creationId xmlns:a16="http://schemas.microsoft.com/office/drawing/2014/main" id="{24573A1B-9AF7-43BD-B737-F02E3D25999F}"/>
                </a:ext>
              </a:extLst>
            </p:cNvPr>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8" name="Straight Arrow Connector 54">
              <a:extLst>
                <a:ext uri="{FF2B5EF4-FFF2-40B4-BE49-F238E27FC236}">
                  <a16:creationId xmlns:a16="http://schemas.microsoft.com/office/drawing/2014/main" id="{91F906B7-4298-4ADC-84AE-D59336360CB5}"/>
                </a:ext>
              </a:extLst>
            </p:cNvPr>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26">
            <a:extLst>
              <a:ext uri="{FF2B5EF4-FFF2-40B4-BE49-F238E27FC236}">
                <a16:creationId xmlns:a16="http://schemas.microsoft.com/office/drawing/2014/main" id="{0B5AA718-2C7E-4C6B-97F5-6750185FC70D}"/>
              </a:ext>
            </a:extLst>
          </p:cNvPr>
          <p:cNvSpPr txBox="1"/>
          <p:nvPr/>
        </p:nvSpPr>
        <p:spPr>
          <a:xfrm>
            <a:off x="6431394" y="748232"/>
            <a:ext cx="4957893" cy="533351"/>
          </a:xfrm>
          <a:prstGeom prst="rect">
            <a:avLst/>
          </a:prstGeom>
          <a:noFill/>
        </p:spPr>
        <p:txBody>
          <a:bodyPr wrap="square" rtlCol="0">
            <a:spAutoFit/>
          </a:bodyPr>
          <a:lstStyle/>
          <a:p>
            <a:pPr>
              <a:lnSpc>
                <a:spcPts val="3600"/>
              </a:lnSpc>
            </a:pPr>
            <a:r>
              <a:rPr lang="de-DE" sz="2800" b="1" dirty="0">
                <a:solidFill>
                  <a:schemeClr val="bg1"/>
                </a:solidFill>
                <a:latin typeface="Archivo" pitchFamily="34" charset="0"/>
              </a:rPr>
              <a:t>04 Backend Übersicht</a:t>
            </a:r>
          </a:p>
        </p:txBody>
      </p:sp>
      <p:sp>
        <p:nvSpPr>
          <p:cNvPr id="11" name="Rectangle 18">
            <a:extLst>
              <a:ext uri="{FF2B5EF4-FFF2-40B4-BE49-F238E27FC236}">
                <a16:creationId xmlns:a16="http://schemas.microsoft.com/office/drawing/2014/main" id="{8AB8507A-3B9A-4ECA-9528-44C064663159}"/>
              </a:ext>
            </a:extLst>
          </p:cNvPr>
          <p:cNvSpPr/>
          <p:nvPr/>
        </p:nvSpPr>
        <p:spPr>
          <a:xfrm>
            <a:off x="6473328" y="1188416"/>
            <a:ext cx="454903" cy="4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32">
            <a:extLst>
              <a:ext uri="{FF2B5EF4-FFF2-40B4-BE49-F238E27FC236}">
                <a16:creationId xmlns:a16="http://schemas.microsoft.com/office/drawing/2014/main" id="{B756EFDB-34B5-4BF6-A8B1-7834D7393137}"/>
              </a:ext>
            </a:extLst>
          </p:cNvPr>
          <p:cNvSpPr txBox="1"/>
          <p:nvPr/>
        </p:nvSpPr>
        <p:spPr>
          <a:xfrm>
            <a:off x="6518143" y="1915792"/>
            <a:ext cx="3624153" cy="830997"/>
          </a:xfrm>
          <a:prstGeom prst="rect">
            <a:avLst/>
          </a:prstGeom>
          <a:noFill/>
        </p:spPr>
        <p:txBody>
          <a:bodyPr wrap="square" rtlCol="0">
            <a:spAutoFit/>
          </a:bodyPr>
          <a:lstStyle/>
          <a:p>
            <a:r>
              <a:rPr lang="de-DE" sz="1200" dirty="0">
                <a:solidFill>
                  <a:schemeClr val="bg1"/>
                </a:solidFill>
                <a:latin typeface="Archivo" panose="020B0503020202020B04"/>
              </a:rPr>
              <a:t>Den Slow </a:t>
            </a:r>
            <a:r>
              <a:rPr lang="de-DE" sz="1200" dirty="0" err="1">
                <a:solidFill>
                  <a:schemeClr val="bg1"/>
                </a:solidFill>
                <a:latin typeface="Archivo" panose="020B0503020202020B04"/>
              </a:rPr>
              <a:t>Mover</a:t>
            </a:r>
            <a:r>
              <a:rPr lang="de-DE" sz="1200" dirty="0">
                <a:solidFill>
                  <a:schemeClr val="bg1"/>
                </a:solidFill>
                <a:latin typeface="Archivo" panose="020B0503020202020B04"/>
              </a:rPr>
              <a:t> Report finden Sie unter:</a:t>
            </a:r>
          </a:p>
          <a:p>
            <a:endParaRPr lang="de-DE" sz="1200" dirty="0">
              <a:solidFill>
                <a:schemeClr val="bg1"/>
              </a:solidFill>
              <a:latin typeface="Archivo" panose="020B0503020202020B04"/>
            </a:endParaRPr>
          </a:p>
          <a:p>
            <a:pPr marL="171450" indent="-171450">
              <a:buFont typeface="Wingdings" panose="05000000000000000000" pitchFamily="2" charset="2"/>
              <a:buChar char="Ø"/>
            </a:pPr>
            <a:r>
              <a:rPr lang="de-DE" sz="1200" dirty="0">
                <a:solidFill>
                  <a:schemeClr val="bg1"/>
                </a:solidFill>
                <a:latin typeface="Archivo" panose="020B0503020202020B04"/>
              </a:rPr>
              <a:t>Berichte </a:t>
            </a:r>
            <a:r>
              <a:rPr lang="de-DE" sz="1200" dirty="0">
                <a:solidFill>
                  <a:schemeClr val="bg1"/>
                </a:solidFill>
                <a:latin typeface="Archivo" panose="020B0503020202020B04"/>
                <a:sym typeface="Wingdings" panose="05000000000000000000" pitchFamily="2" charset="2"/>
              </a:rPr>
              <a:t> </a:t>
            </a:r>
            <a:r>
              <a:rPr lang="de-DE" sz="1200" dirty="0" err="1">
                <a:solidFill>
                  <a:schemeClr val="bg1"/>
                </a:solidFill>
                <a:latin typeface="Archivo" panose="020B0503020202020B04"/>
                <a:sym typeface="Wingdings" panose="05000000000000000000" pitchFamily="2" charset="2"/>
              </a:rPr>
              <a:t>Commercers</a:t>
            </a:r>
            <a:r>
              <a:rPr lang="de-DE" sz="1200" dirty="0">
                <a:solidFill>
                  <a:schemeClr val="bg1"/>
                </a:solidFill>
                <a:latin typeface="Archivo" panose="020B0503020202020B04"/>
                <a:sym typeface="Wingdings" panose="05000000000000000000" pitchFamily="2" charset="2"/>
              </a:rPr>
              <a:t> Report  Slow </a:t>
            </a:r>
            <a:r>
              <a:rPr lang="de-DE" sz="1200" dirty="0" err="1">
                <a:solidFill>
                  <a:schemeClr val="bg1"/>
                </a:solidFill>
                <a:latin typeface="Archivo" panose="020B0503020202020B04"/>
                <a:sym typeface="Wingdings" panose="05000000000000000000" pitchFamily="2" charset="2"/>
              </a:rPr>
              <a:t>Mover</a:t>
            </a:r>
            <a:r>
              <a:rPr lang="de-DE" sz="1200" dirty="0">
                <a:solidFill>
                  <a:schemeClr val="bg1"/>
                </a:solidFill>
                <a:latin typeface="Archivo" panose="020B0503020202020B04"/>
                <a:sym typeface="Wingdings" panose="05000000000000000000" pitchFamily="2" charset="2"/>
              </a:rPr>
              <a:t> Report</a:t>
            </a:r>
            <a:endParaRPr lang="de-DE" sz="1200" dirty="0">
              <a:solidFill>
                <a:schemeClr val="bg1"/>
              </a:solidFill>
              <a:latin typeface="Archivo" panose="020B0503020202020B04"/>
            </a:endParaRPr>
          </a:p>
        </p:txBody>
      </p:sp>
      <p:pic>
        <p:nvPicPr>
          <p:cNvPr id="4" name="Grafik 3">
            <a:extLst>
              <a:ext uri="{FF2B5EF4-FFF2-40B4-BE49-F238E27FC236}">
                <a16:creationId xmlns:a16="http://schemas.microsoft.com/office/drawing/2014/main" id="{F1CADEEE-6FCA-4F9F-B77C-FC31B43D2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891" y="474777"/>
            <a:ext cx="2763178" cy="57021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1903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74B430F4-5B45-4839-92AB-9F073FCA623F}"/>
              </a:ext>
            </a:extLst>
          </p:cNvPr>
          <p:cNvSpPr/>
          <p:nvPr/>
        </p:nvSpPr>
        <p:spPr>
          <a:xfrm>
            <a:off x="1254397" y="3070652"/>
            <a:ext cx="9491900" cy="2961032"/>
          </a:xfrm>
          <a:prstGeom prst="rect">
            <a:avLst/>
          </a:prstGeom>
          <a:noFill/>
          <a:ln w="38100">
            <a:solidFill>
              <a:srgbClr val="E2001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tangle 25">
            <a:extLst>
              <a:ext uri="{FF2B5EF4-FFF2-40B4-BE49-F238E27FC236}">
                <a16:creationId xmlns:a16="http://schemas.microsoft.com/office/drawing/2014/main" id="{02076049-5CA5-4EA0-8FD9-059A3EE70634}"/>
              </a:ext>
            </a:extLst>
          </p:cNvPr>
          <p:cNvSpPr/>
          <p:nvPr/>
        </p:nvSpPr>
        <p:spPr>
          <a:xfrm>
            <a:off x="723550" y="0"/>
            <a:ext cx="10744906" cy="3418307"/>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C374C"/>
                </a:solidFill>
              </a:rPr>
              <a:t>  </a:t>
            </a:r>
            <a:endParaRPr lang="en-US" sz="4000" dirty="0">
              <a:solidFill>
                <a:srgbClr val="2C374C"/>
              </a:solidFill>
            </a:endParaRPr>
          </a:p>
        </p:txBody>
      </p:sp>
      <p:grpSp>
        <p:nvGrpSpPr>
          <p:cNvPr id="6" name="Group 52">
            <a:extLst>
              <a:ext uri="{FF2B5EF4-FFF2-40B4-BE49-F238E27FC236}">
                <a16:creationId xmlns:a16="http://schemas.microsoft.com/office/drawing/2014/main" id="{C3D894FC-BBBD-4C3E-A12E-C1A9D7E86302}"/>
              </a:ext>
            </a:extLst>
          </p:cNvPr>
          <p:cNvGrpSpPr/>
          <p:nvPr/>
        </p:nvGrpSpPr>
        <p:grpSpPr>
          <a:xfrm rot="10800000">
            <a:off x="11694481" y="381000"/>
            <a:ext cx="261610" cy="682851"/>
            <a:chOff x="11687680" y="5722623"/>
            <a:chExt cx="261610" cy="682851"/>
          </a:xfrm>
        </p:grpSpPr>
        <p:sp>
          <p:nvSpPr>
            <p:cNvPr id="7" name="TextBox 53">
              <a:extLst>
                <a:ext uri="{FF2B5EF4-FFF2-40B4-BE49-F238E27FC236}">
                  <a16:creationId xmlns:a16="http://schemas.microsoft.com/office/drawing/2014/main" id="{24573A1B-9AF7-43BD-B737-F02E3D25999F}"/>
                </a:ext>
              </a:extLst>
            </p:cNvPr>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8" name="Straight Arrow Connector 54">
              <a:extLst>
                <a:ext uri="{FF2B5EF4-FFF2-40B4-BE49-F238E27FC236}">
                  <a16:creationId xmlns:a16="http://schemas.microsoft.com/office/drawing/2014/main" id="{91F906B7-4298-4ADC-84AE-D59336360CB5}"/>
                </a:ext>
              </a:extLst>
            </p:cNvPr>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26">
            <a:extLst>
              <a:ext uri="{FF2B5EF4-FFF2-40B4-BE49-F238E27FC236}">
                <a16:creationId xmlns:a16="http://schemas.microsoft.com/office/drawing/2014/main" id="{0B5AA718-2C7E-4C6B-97F5-6750185FC70D}"/>
              </a:ext>
            </a:extLst>
          </p:cNvPr>
          <p:cNvSpPr txBox="1"/>
          <p:nvPr/>
        </p:nvSpPr>
        <p:spPr>
          <a:xfrm>
            <a:off x="1018556" y="301878"/>
            <a:ext cx="6976152" cy="995016"/>
          </a:xfrm>
          <a:prstGeom prst="rect">
            <a:avLst/>
          </a:prstGeom>
          <a:noFill/>
        </p:spPr>
        <p:txBody>
          <a:bodyPr wrap="square" rtlCol="0">
            <a:spAutoFit/>
          </a:bodyPr>
          <a:lstStyle/>
          <a:p>
            <a:pPr>
              <a:lnSpc>
                <a:spcPts val="3600"/>
              </a:lnSpc>
            </a:pPr>
            <a:r>
              <a:rPr lang="de-DE" sz="2800" b="1" dirty="0">
                <a:solidFill>
                  <a:schemeClr val="bg1"/>
                </a:solidFill>
                <a:latin typeface="Archivo" pitchFamily="34" charset="0"/>
              </a:rPr>
              <a:t>04 Backend Übersicht</a:t>
            </a:r>
          </a:p>
          <a:p>
            <a:pPr>
              <a:lnSpc>
                <a:spcPts val="3600"/>
              </a:lnSpc>
            </a:pPr>
            <a:endParaRPr lang="de-DE" sz="2800" b="1" dirty="0">
              <a:solidFill>
                <a:schemeClr val="bg1"/>
              </a:solidFill>
              <a:latin typeface="Archivo" pitchFamily="34" charset="0"/>
            </a:endParaRPr>
          </a:p>
        </p:txBody>
      </p:sp>
      <p:sp>
        <p:nvSpPr>
          <p:cNvPr id="11" name="Rectangle 18">
            <a:extLst>
              <a:ext uri="{FF2B5EF4-FFF2-40B4-BE49-F238E27FC236}">
                <a16:creationId xmlns:a16="http://schemas.microsoft.com/office/drawing/2014/main" id="{8AB8507A-3B9A-4ECA-9528-44C064663159}"/>
              </a:ext>
            </a:extLst>
          </p:cNvPr>
          <p:cNvSpPr/>
          <p:nvPr/>
        </p:nvSpPr>
        <p:spPr>
          <a:xfrm>
            <a:off x="1107987" y="855440"/>
            <a:ext cx="454903" cy="4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feld 15">
            <a:extLst>
              <a:ext uri="{FF2B5EF4-FFF2-40B4-BE49-F238E27FC236}">
                <a16:creationId xmlns:a16="http://schemas.microsoft.com/office/drawing/2014/main" id="{C99E1AB0-2BFB-4AA9-B176-BBD33D72EFBF}"/>
              </a:ext>
            </a:extLst>
          </p:cNvPr>
          <p:cNvSpPr txBox="1"/>
          <p:nvPr/>
        </p:nvSpPr>
        <p:spPr>
          <a:xfrm>
            <a:off x="1254396" y="1347513"/>
            <a:ext cx="9421706" cy="646331"/>
          </a:xfrm>
          <a:prstGeom prst="rect">
            <a:avLst/>
          </a:prstGeom>
          <a:noFill/>
        </p:spPr>
        <p:txBody>
          <a:bodyPr wrap="square" rtlCol="0">
            <a:spAutoFit/>
          </a:bodyPr>
          <a:lstStyle/>
          <a:p>
            <a:r>
              <a:rPr lang="de-DE" sz="1200" dirty="0">
                <a:solidFill>
                  <a:schemeClr val="bg1"/>
                </a:solidFill>
                <a:latin typeface="Archivo" panose="020B0503020202020B04"/>
              </a:rPr>
              <a:t>Die Aktualisierung erfolgt automatisch über den </a:t>
            </a:r>
            <a:r>
              <a:rPr lang="de-DE" sz="1200" dirty="0" err="1">
                <a:solidFill>
                  <a:schemeClr val="bg1"/>
                </a:solidFill>
                <a:latin typeface="Archivo" panose="020B0503020202020B04"/>
              </a:rPr>
              <a:t>Cron</a:t>
            </a:r>
            <a:r>
              <a:rPr lang="de-DE" sz="1200" dirty="0">
                <a:solidFill>
                  <a:schemeClr val="bg1"/>
                </a:solidFill>
                <a:latin typeface="Archivo" panose="020B0503020202020B04"/>
              </a:rPr>
              <a:t> dessen Ausführung Sie in der Konfiguration definieren. Sie können ihn aber auch manuell aktualisieren. Die Daten können gefiltert und/oder sortiert werden. Die Einstellungen der Parameter/Berechnungen werden Ihnen im Bericht angezeigt. Die Daten können Sie als CSV oder Excel Datei exportieren. Das Trennzeichen können Sie vorher in den Konfigurationen festlegen.</a:t>
            </a:r>
          </a:p>
        </p:txBody>
      </p:sp>
      <p:pic>
        <p:nvPicPr>
          <p:cNvPr id="3" name="Grafik 2">
            <a:extLst>
              <a:ext uri="{FF2B5EF4-FFF2-40B4-BE49-F238E27FC236}">
                <a16:creationId xmlns:a16="http://schemas.microsoft.com/office/drawing/2014/main" id="{3A420CA1-895E-48B1-A56A-8F1691AE95F9}"/>
              </a:ext>
            </a:extLst>
          </p:cNvPr>
          <p:cNvPicPr>
            <a:picLocks noChangeAspect="1"/>
          </p:cNvPicPr>
          <p:nvPr/>
        </p:nvPicPr>
        <p:blipFill>
          <a:blip r:embed="rId2"/>
          <a:stretch>
            <a:fillRect/>
          </a:stretch>
        </p:blipFill>
        <p:spPr>
          <a:xfrm>
            <a:off x="1335438" y="2386522"/>
            <a:ext cx="9340664" cy="35695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715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descr="F:\Commercers\Commercers\Kaufhaus\Bilder\3teiler-2.jpg">
            <a:extLst>
              <a:ext uri="{FF2B5EF4-FFF2-40B4-BE49-F238E27FC236}">
                <a16:creationId xmlns:a16="http://schemas.microsoft.com/office/drawing/2014/main" id="{A3E94119-9736-4C1B-9603-53A72CB7B2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225" y="588443"/>
            <a:ext cx="6277044" cy="398327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59" name="Rechteck 58">
            <a:extLst>
              <a:ext uri="{FF2B5EF4-FFF2-40B4-BE49-F238E27FC236}">
                <a16:creationId xmlns:a16="http://schemas.microsoft.com/office/drawing/2014/main" id="{0B77AFCA-CE01-4945-BC3D-75EE43E7C2CB}"/>
              </a:ext>
            </a:extLst>
          </p:cNvPr>
          <p:cNvSpPr/>
          <p:nvPr/>
        </p:nvSpPr>
        <p:spPr bwMode="auto">
          <a:xfrm>
            <a:off x="1737416" y="3943334"/>
            <a:ext cx="8914906" cy="2393504"/>
          </a:xfrm>
          <a:prstGeom prst="rect">
            <a:avLst/>
          </a:prstGeom>
          <a:solidFill>
            <a:schemeClr val="bg1"/>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a:p>
            <a:endParaRPr lang="de-DE" sz="800" dirty="0"/>
          </a:p>
        </p:txBody>
      </p:sp>
      <p:sp>
        <p:nvSpPr>
          <p:cNvPr id="60" name="Rechteck 59">
            <a:extLst>
              <a:ext uri="{FF2B5EF4-FFF2-40B4-BE49-F238E27FC236}">
                <a16:creationId xmlns:a16="http://schemas.microsoft.com/office/drawing/2014/main" id="{3DADA5BF-12F9-40DA-8D3D-524A942A1F7E}"/>
              </a:ext>
            </a:extLst>
          </p:cNvPr>
          <p:cNvSpPr/>
          <p:nvPr/>
        </p:nvSpPr>
        <p:spPr bwMode="auto">
          <a:xfrm>
            <a:off x="1738243" y="561926"/>
            <a:ext cx="2594833" cy="4663016"/>
          </a:xfrm>
          <a:prstGeom prst="rect">
            <a:avLst/>
          </a:prstGeom>
          <a:solidFill>
            <a:srgbClr val="E2001A"/>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a:ln>
                <a:noFill/>
              </a:ln>
              <a:effectLst/>
              <a:latin typeface="Arial" charset="0"/>
            </a:endParaRPr>
          </a:p>
        </p:txBody>
      </p:sp>
      <p:sp>
        <p:nvSpPr>
          <p:cNvPr id="110" name="Рисунок 57">
            <a:extLst>
              <a:ext uri="{FF2B5EF4-FFF2-40B4-BE49-F238E27FC236}">
                <a16:creationId xmlns:a16="http://schemas.microsoft.com/office/drawing/2014/main" id="{8E70519D-36F0-4AEE-BE29-7F834DBAB9AD}"/>
              </a:ext>
            </a:extLst>
          </p:cNvPr>
          <p:cNvSpPr txBox="1">
            <a:spLocks/>
          </p:cNvSpPr>
          <p:nvPr/>
        </p:nvSpPr>
        <p:spPr>
          <a:xfrm>
            <a:off x="7032104" y="-27384"/>
            <a:ext cx="2690639" cy="6858000"/>
          </a:xfrm>
          <a:prstGeom prst="rect">
            <a:avLst/>
          </a:prstGeom>
        </p:spPr>
      </p:sp>
      <p:sp>
        <p:nvSpPr>
          <p:cNvPr id="111" name="Рисунок 57">
            <a:extLst>
              <a:ext uri="{FF2B5EF4-FFF2-40B4-BE49-F238E27FC236}">
                <a16:creationId xmlns:a16="http://schemas.microsoft.com/office/drawing/2014/main" id="{2E9EC5E0-AA2E-4A7F-993B-33CC88D10C2A}"/>
              </a:ext>
            </a:extLst>
          </p:cNvPr>
          <p:cNvSpPr txBox="1">
            <a:spLocks/>
          </p:cNvSpPr>
          <p:nvPr/>
        </p:nvSpPr>
        <p:spPr>
          <a:xfrm>
            <a:off x="6420646" y="-3788"/>
            <a:ext cx="2515152" cy="6858000"/>
          </a:xfrm>
          <a:prstGeom prst="rect">
            <a:avLst/>
          </a:prstGeom>
        </p:spPr>
      </p:sp>
      <p:cxnSp>
        <p:nvCxnSpPr>
          <p:cNvPr id="17" name="Straight Arrow Connector 16"/>
          <p:cNvCxnSpPr/>
          <p:nvPr/>
        </p:nvCxnSpPr>
        <p:spPr>
          <a:xfrm>
            <a:off x="11825285" y="6287541"/>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rot="10800000">
            <a:off x="11694481" y="381000"/>
            <a:ext cx="261610" cy="682851"/>
            <a:chOff x="11687680" y="5722623"/>
            <a:chExt cx="261610" cy="682851"/>
          </a:xfrm>
        </p:grpSpPr>
        <p:sp>
          <p:nvSpPr>
            <p:cNvPr id="54" name="TextBox 53"/>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55" name="Straight Arrow Connector 54"/>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Рисунок 57"/>
          <p:cNvSpPr txBox="1">
            <a:spLocks/>
          </p:cNvSpPr>
          <p:nvPr/>
        </p:nvSpPr>
        <p:spPr>
          <a:xfrm>
            <a:off x="6413527" y="8010"/>
            <a:ext cx="2515152" cy="6858000"/>
          </a:xfrm>
          <a:prstGeom prst="rect">
            <a:avLst/>
          </a:prstGeom>
        </p:spPr>
      </p:sp>
      <p:sp>
        <p:nvSpPr>
          <p:cNvPr id="42" name="Рисунок 57"/>
          <p:cNvSpPr txBox="1">
            <a:spLocks/>
          </p:cNvSpPr>
          <p:nvPr/>
        </p:nvSpPr>
        <p:spPr>
          <a:xfrm>
            <a:off x="6420646" y="-3788"/>
            <a:ext cx="2515152" cy="6858000"/>
          </a:xfrm>
          <a:prstGeom prst="rect">
            <a:avLst/>
          </a:prstGeom>
        </p:spPr>
      </p:sp>
      <p:grpSp>
        <p:nvGrpSpPr>
          <p:cNvPr id="127" name="Группа 43">
            <a:extLst>
              <a:ext uri="{FF2B5EF4-FFF2-40B4-BE49-F238E27FC236}">
                <a16:creationId xmlns:a16="http://schemas.microsoft.com/office/drawing/2014/main" id="{2C61749A-3F24-4035-8753-0377DE2E8C91}"/>
              </a:ext>
            </a:extLst>
          </p:cNvPr>
          <p:cNvGrpSpPr/>
          <p:nvPr/>
        </p:nvGrpSpPr>
        <p:grpSpPr>
          <a:xfrm>
            <a:off x="1451416" y="1946667"/>
            <a:ext cx="3204313" cy="1181104"/>
            <a:chOff x="718844" y="1631017"/>
            <a:chExt cx="3204313" cy="1181104"/>
          </a:xfrm>
        </p:grpSpPr>
        <p:sp>
          <p:nvSpPr>
            <p:cNvPr id="128" name="TextBox 44">
              <a:extLst>
                <a:ext uri="{FF2B5EF4-FFF2-40B4-BE49-F238E27FC236}">
                  <a16:creationId xmlns:a16="http://schemas.microsoft.com/office/drawing/2014/main" id="{A516A8A7-C422-4D79-B70F-16191C338B0A}"/>
                </a:ext>
              </a:extLst>
            </p:cNvPr>
            <p:cNvSpPr txBox="1"/>
            <p:nvPr/>
          </p:nvSpPr>
          <p:spPr>
            <a:xfrm>
              <a:off x="718844" y="1796458"/>
              <a:ext cx="3204313" cy="1015663"/>
            </a:xfrm>
            <a:prstGeom prst="rect">
              <a:avLst/>
            </a:prstGeom>
            <a:noFill/>
          </p:spPr>
          <p:txBody>
            <a:bodyPr wrap="square" rtlCol="0">
              <a:spAutoFit/>
            </a:bodyPr>
            <a:lstStyle/>
            <a:p>
              <a:pPr algn="ctr">
                <a:lnSpc>
                  <a:spcPts val="3600"/>
                </a:lnSpc>
              </a:pPr>
              <a:r>
                <a:rPr lang="de-DE" sz="3200" dirty="0">
                  <a:solidFill>
                    <a:schemeClr val="bg1"/>
                  </a:solidFill>
                  <a:latin typeface="Century Gothic" panose="020B0502020202020204" pitchFamily="34" charset="0"/>
                </a:rPr>
                <a:t>Ihr Kontakt</a:t>
              </a:r>
              <a:endParaRPr lang="en-US" sz="3200" dirty="0">
                <a:solidFill>
                  <a:schemeClr val="bg1"/>
                </a:solidFill>
                <a:latin typeface="Century Gothic" panose="020B0502020202020204" pitchFamily="34" charset="0"/>
              </a:endParaRPr>
            </a:p>
            <a:p>
              <a:pPr algn="ctr">
                <a:lnSpc>
                  <a:spcPts val="3600"/>
                </a:lnSpc>
              </a:pPr>
              <a:r>
                <a:rPr lang="de-DE" sz="1600" dirty="0">
                  <a:solidFill>
                    <a:schemeClr val="bg1"/>
                  </a:solidFill>
                  <a:latin typeface="Century Gothic" panose="020B0502020202020204" pitchFamily="34" charset="0"/>
                </a:rPr>
                <a:t>Wir freuen uns auf Sie!</a:t>
              </a:r>
              <a:endParaRPr lang="en-US" dirty="0">
                <a:solidFill>
                  <a:schemeClr val="bg1"/>
                </a:solidFill>
                <a:latin typeface="Century Gothic" panose="020B0502020202020204" pitchFamily="34" charset="0"/>
              </a:endParaRPr>
            </a:p>
          </p:txBody>
        </p:sp>
        <p:sp>
          <p:nvSpPr>
            <p:cNvPr id="130" name="Rectangle 18">
              <a:extLst>
                <a:ext uri="{FF2B5EF4-FFF2-40B4-BE49-F238E27FC236}">
                  <a16:creationId xmlns:a16="http://schemas.microsoft.com/office/drawing/2014/main" id="{BADC22D1-D8C4-4B52-8CD3-B0F8DE61289E}"/>
                </a:ext>
              </a:extLst>
            </p:cNvPr>
            <p:cNvSpPr/>
            <p:nvPr/>
          </p:nvSpPr>
          <p:spPr>
            <a:xfrm rot="10800000">
              <a:off x="1284840" y="1631017"/>
              <a:ext cx="452520" cy="46995"/>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58" name="Foliennummernplatzhalter 1">
            <a:extLst>
              <a:ext uri="{FF2B5EF4-FFF2-40B4-BE49-F238E27FC236}">
                <a16:creationId xmlns:a16="http://schemas.microsoft.com/office/drawing/2014/main" id="{9459CDE8-9327-4294-842A-A7F148CAEE2D}"/>
              </a:ext>
            </a:extLst>
          </p:cNvPr>
          <p:cNvSpPr txBox="1">
            <a:spLocks/>
          </p:cNvSpPr>
          <p:nvPr/>
        </p:nvSpPr>
        <p:spPr>
          <a:xfrm>
            <a:off x="9896669" y="5742615"/>
            <a:ext cx="736600" cy="4556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3C73613-AFED-4BE2-99CF-291316C17422}" type="slidenum">
              <a:rPr lang="de-DE" smtClean="0"/>
              <a:pPr>
                <a:defRPr/>
              </a:pPr>
              <a:t>14</a:t>
            </a:fld>
            <a:endParaRPr lang="de-DE"/>
          </a:p>
        </p:txBody>
      </p:sp>
      <p:sp>
        <p:nvSpPr>
          <p:cNvPr id="61" name="Textfeld 60">
            <a:extLst>
              <a:ext uri="{FF2B5EF4-FFF2-40B4-BE49-F238E27FC236}">
                <a16:creationId xmlns:a16="http://schemas.microsoft.com/office/drawing/2014/main" id="{7B861F61-9B91-469B-9FB5-A35D9B1671BB}"/>
              </a:ext>
            </a:extLst>
          </p:cNvPr>
          <p:cNvSpPr txBox="1"/>
          <p:nvPr/>
        </p:nvSpPr>
        <p:spPr>
          <a:xfrm>
            <a:off x="4498497" y="4193082"/>
            <a:ext cx="2808312" cy="792525"/>
          </a:xfrm>
          <a:prstGeom prst="rect">
            <a:avLst/>
          </a:prstGeom>
          <a:noFill/>
        </p:spPr>
        <p:txBody>
          <a:bodyPr wrap="square" rtlCol="0">
            <a:spAutoFit/>
          </a:bodyPr>
          <a:lstStyle/>
          <a:p>
            <a:pPr marL="1587" algn="just" hangingPunct="1">
              <a:lnSpc>
                <a:spcPct val="100000"/>
              </a:lnSpc>
              <a:spcBef>
                <a:spcPts val="900"/>
              </a:spcBef>
              <a:tabLst>
                <a:tab pos="723900" algn="l"/>
                <a:tab pos="1447800" algn="l"/>
                <a:tab pos="2171700" algn="l"/>
                <a:tab pos="2895600" algn="l"/>
                <a:tab pos="3619500" algn="l"/>
                <a:tab pos="4343400" algn="l"/>
                <a:tab pos="5067300" algn="l"/>
              </a:tabLst>
            </a:pPr>
            <a:r>
              <a:rPr lang="de-DE" sz="2000" b="1" dirty="0">
                <a:solidFill>
                  <a:schemeClr val="tx1">
                    <a:lumMod val="65000"/>
                    <a:lumOff val="35000"/>
                  </a:schemeClr>
                </a:solidFill>
                <a:latin typeface="Century Gothic" panose="020B0502020202020204" pitchFamily="34" charset="0"/>
                <a:cs typeface="Aharoni" panose="02010803020104030203" pitchFamily="2" charset="-79"/>
              </a:rPr>
              <a:t>Commercers </a:t>
            </a:r>
            <a:r>
              <a:rPr lang="de-DE" sz="2000" dirty="0">
                <a:solidFill>
                  <a:schemeClr val="tx1">
                    <a:lumMod val="65000"/>
                    <a:lumOff val="35000"/>
                  </a:schemeClr>
                </a:solidFill>
                <a:latin typeface="Century Gothic" panose="020B0502020202020204" pitchFamily="34" charset="0"/>
                <a:cs typeface="Aharoni" panose="02010803020104030203" pitchFamily="2" charset="-79"/>
              </a:rPr>
              <a:t>GmbH</a:t>
            </a:r>
          </a:p>
          <a:p>
            <a:pPr marL="1587" hangingPunct="1">
              <a:lnSpc>
                <a:spcPct val="100000"/>
              </a:lnSpc>
              <a:spcBef>
                <a:spcPts val="900"/>
              </a:spcBef>
              <a:tabLst>
                <a:tab pos="723900" algn="l"/>
                <a:tab pos="1447800" algn="l"/>
                <a:tab pos="2171700" algn="l"/>
                <a:tab pos="2895600" algn="l"/>
                <a:tab pos="3619500" algn="l"/>
                <a:tab pos="4343400" algn="l"/>
                <a:tab pos="5067300" algn="l"/>
              </a:tabLst>
            </a:pPr>
            <a:r>
              <a:rPr lang="de-DE" sz="900" dirty="0">
                <a:solidFill>
                  <a:schemeClr val="tx1">
                    <a:lumMod val="65000"/>
                    <a:lumOff val="35000"/>
                  </a:schemeClr>
                </a:solidFill>
                <a:latin typeface="Century Gothic" panose="020B0502020202020204" pitchFamily="34" charset="0"/>
                <a:cs typeface="Aharoni" panose="02010803020104030203" pitchFamily="2" charset="-79"/>
              </a:rPr>
              <a:t>Telefon: </a:t>
            </a:r>
            <a:r>
              <a:rPr lang="de-DE" sz="900" b="1" dirty="0">
                <a:solidFill>
                  <a:schemeClr val="tx1">
                    <a:lumMod val="65000"/>
                    <a:lumOff val="35000"/>
                  </a:schemeClr>
                </a:solidFill>
                <a:latin typeface="Century Gothic" panose="020B0502020202020204" pitchFamily="34" charset="0"/>
                <a:cs typeface="Aharoni" panose="02010803020104030203" pitchFamily="2" charset="-79"/>
              </a:rPr>
              <a:t>038731-399821</a:t>
            </a:r>
            <a:br>
              <a:rPr lang="de-DE" sz="900" dirty="0">
                <a:solidFill>
                  <a:schemeClr val="tx1">
                    <a:lumMod val="65000"/>
                    <a:lumOff val="35000"/>
                  </a:schemeClr>
                </a:solidFill>
                <a:latin typeface="Century Gothic" panose="020B0502020202020204" pitchFamily="34" charset="0"/>
                <a:cs typeface="Aharoni" panose="02010803020104030203" pitchFamily="2" charset="-79"/>
              </a:rPr>
            </a:br>
            <a:r>
              <a:rPr lang="de-DE" sz="900" dirty="0">
                <a:solidFill>
                  <a:schemeClr val="tx1">
                    <a:lumMod val="65000"/>
                    <a:lumOff val="35000"/>
                  </a:schemeClr>
                </a:solidFill>
                <a:latin typeface="Century Gothic" panose="020B0502020202020204" pitchFamily="34" charset="0"/>
                <a:cs typeface="Aharoni" panose="02010803020104030203" pitchFamily="2" charset="-79"/>
              </a:rPr>
              <a:t>E-Mail: </a:t>
            </a:r>
            <a:r>
              <a:rPr lang="de-DE" sz="900" b="1" dirty="0">
                <a:solidFill>
                  <a:schemeClr val="tx1">
                    <a:lumMod val="65000"/>
                    <a:lumOff val="35000"/>
                  </a:schemeClr>
                </a:solidFill>
                <a:latin typeface="Century Gothic" panose="020B0502020202020204" pitchFamily="34" charset="0"/>
                <a:cs typeface="Aharoni" panose="02010803020104030203" pitchFamily="2" charset="-79"/>
              </a:rPr>
              <a:t>info@commercers.com</a:t>
            </a:r>
            <a:endParaRPr lang="de-DE" sz="2000" b="1" dirty="0">
              <a:solidFill>
                <a:schemeClr val="tx1">
                  <a:lumMod val="65000"/>
                  <a:lumOff val="35000"/>
                </a:schemeClr>
              </a:solidFill>
              <a:latin typeface="Century Gothic" panose="020B0502020202020204" pitchFamily="34" charset="0"/>
              <a:cs typeface="Aharoni" panose="02010803020104030203" pitchFamily="2" charset="-79"/>
            </a:endParaRPr>
          </a:p>
        </p:txBody>
      </p:sp>
      <p:sp>
        <p:nvSpPr>
          <p:cNvPr id="64" name="Textfeld 63">
            <a:extLst>
              <a:ext uri="{FF2B5EF4-FFF2-40B4-BE49-F238E27FC236}">
                <a16:creationId xmlns:a16="http://schemas.microsoft.com/office/drawing/2014/main" id="{17FED87C-A2E5-463C-A390-964CF8AEEC29}"/>
              </a:ext>
            </a:extLst>
          </p:cNvPr>
          <p:cNvSpPr txBox="1"/>
          <p:nvPr/>
        </p:nvSpPr>
        <p:spPr>
          <a:xfrm>
            <a:off x="6894010" y="4193082"/>
            <a:ext cx="2808312" cy="792525"/>
          </a:xfrm>
          <a:prstGeom prst="rect">
            <a:avLst/>
          </a:prstGeom>
          <a:noFill/>
        </p:spPr>
        <p:txBody>
          <a:bodyPr wrap="square" rtlCol="0">
            <a:spAutoFit/>
          </a:bodyPr>
          <a:lstStyle/>
          <a:p>
            <a:pPr marL="1587" algn="just" hangingPunct="1">
              <a:lnSpc>
                <a:spcPct val="100000"/>
              </a:lnSpc>
              <a:spcBef>
                <a:spcPts val="900"/>
              </a:spcBef>
              <a:tabLst>
                <a:tab pos="723900" algn="l"/>
                <a:tab pos="1447800" algn="l"/>
                <a:tab pos="2171700" algn="l"/>
                <a:tab pos="2895600" algn="l"/>
                <a:tab pos="3619500" algn="l"/>
                <a:tab pos="4343400" algn="l"/>
                <a:tab pos="5067300" algn="l"/>
              </a:tabLst>
            </a:pPr>
            <a:endParaRPr lang="de-DE" sz="2000" b="1" dirty="0">
              <a:solidFill>
                <a:schemeClr val="tx1">
                  <a:lumMod val="65000"/>
                  <a:lumOff val="35000"/>
                </a:schemeClr>
              </a:solidFill>
              <a:latin typeface="Century Gothic" panose="020B0502020202020204" pitchFamily="34" charset="0"/>
              <a:cs typeface="Aharoni" panose="02010803020104030203" pitchFamily="2" charset="-79"/>
            </a:endParaRPr>
          </a:p>
          <a:p>
            <a:pPr marL="1587" hangingPunct="1">
              <a:lnSpc>
                <a:spcPct val="100000"/>
              </a:lnSpc>
              <a:spcBef>
                <a:spcPts val="900"/>
              </a:spcBef>
              <a:tabLst>
                <a:tab pos="723900" algn="l"/>
                <a:tab pos="1447800" algn="l"/>
                <a:tab pos="2171700" algn="l"/>
                <a:tab pos="2895600" algn="l"/>
                <a:tab pos="3619500" algn="l"/>
                <a:tab pos="4343400" algn="l"/>
                <a:tab pos="5067300" algn="l"/>
              </a:tabLst>
            </a:pPr>
            <a:r>
              <a:rPr lang="de-DE" sz="900" dirty="0">
                <a:solidFill>
                  <a:schemeClr val="tx1">
                    <a:lumMod val="65000"/>
                    <a:lumOff val="35000"/>
                  </a:schemeClr>
                </a:solidFill>
                <a:latin typeface="Century Gothic" panose="020B0502020202020204" pitchFamily="34" charset="0"/>
                <a:cs typeface="Aharoni" panose="02010803020104030203" pitchFamily="2" charset="-79"/>
              </a:rPr>
              <a:t>Parchimer Str. 1 </a:t>
            </a:r>
            <a:r>
              <a:rPr lang="de-DE" sz="900" dirty="0">
                <a:solidFill>
                  <a:srgbClr val="E2001A"/>
                </a:solidFill>
                <a:latin typeface="Century Gothic" panose="020B0502020202020204" pitchFamily="34" charset="0"/>
                <a:cs typeface="Aharoni" panose="02010803020104030203" pitchFamily="2" charset="-79"/>
              </a:rPr>
              <a:t>|</a:t>
            </a:r>
            <a:r>
              <a:rPr lang="de-DE" sz="900" dirty="0">
                <a:solidFill>
                  <a:schemeClr val="tx1">
                    <a:lumMod val="65000"/>
                    <a:lumOff val="35000"/>
                  </a:schemeClr>
                </a:solidFill>
                <a:latin typeface="Century Gothic" panose="020B0502020202020204" pitchFamily="34" charset="0"/>
                <a:cs typeface="Aharoni" panose="02010803020104030203" pitchFamily="2" charset="-79"/>
              </a:rPr>
              <a:t> D-19386 </a:t>
            </a:r>
            <a:r>
              <a:rPr lang="de-DE" sz="900" b="1" dirty="0">
                <a:solidFill>
                  <a:schemeClr val="tx1">
                    <a:lumMod val="65000"/>
                    <a:lumOff val="35000"/>
                  </a:schemeClr>
                </a:solidFill>
                <a:latin typeface="Century Gothic" panose="020B0502020202020204" pitchFamily="34" charset="0"/>
                <a:cs typeface="Aharoni" panose="02010803020104030203" pitchFamily="2" charset="-79"/>
              </a:rPr>
              <a:t>Lübz</a:t>
            </a:r>
            <a:br>
              <a:rPr lang="de-DE" sz="2000" b="1" dirty="0">
                <a:solidFill>
                  <a:schemeClr val="tx1">
                    <a:lumMod val="65000"/>
                    <a:lumOff val="35000"/>
                  </a:schemeClr>
                </a:solidFill>
                <a:latin typeface="Century Gothic" panose="020B0502020202020204" pitchFamily="34" charset="0"/>
                <a:cs typeface="Aharoni" panose="02010803020104030203" pitchFamily="2" charset="-79"/>
              </a:rPr>
            </a:br>
            <a:r>
              <a:rPr lang="de-DE" sz="900" b="1" dirty="0">
                <a:solidFill>
                  <a:schemeClr val="tx1">
                    <a:lumMod val="65000"/>
                    <a:lumOff val="35000"/>
                  </a:schemeClr>
                </a:solidFill>
                <a:latin typeface="Century Gothic" panose="020B0502020202020204" pitchFamily="34" charset="0"/>
                <a:cs typeface="Aharoni" panose="02010803020104030203" pitchFamily="2" charset="-79"/>
              </a:rPr>
              <a:t>www.commercers.com</a:t>
            </a:r>
          </a:p>
        </p:txBody>
      </p:sp>
      <p:sp>
        <p:nvSpPr>
          <p:cNvPr id="65" name="Textfeld 64">
            <a:extLst>
              <a:ext uri="{FF2B5EF4-FFF2-40B4-BE49-F238E27FC236}">
                <a16:creationId xmlns:a16="http://schemas.microsoft.com/office/drawing/2014/main" id="{695D3413-7D7F-488B-B4B1-C175E1705202}"/>
              </a:ext>
            </a:extLst>
          </p:cNvPr>
          <p:cNvSpPr txBox="1"/>
          <p:nvPr/>
        </p:nvSpPr>
        <p:spPr>
          <a:xfrm>
            <a:off x="2316853" y="5451337"/>
            <a:ext cx="7488832" cy="784830"/>
          </a:xfrm>
          <a:prstGeom prst="rect">
            <a:avLst/>
          </a:prstGeom>
          <a:noFill/>
        </p:spPr>
        <p:txBody>
          <a:bodyPr wrap="square" rtlCol="0">
            <a:spAutoFit/>
          </a:bodyPr>
          <a:lstStyle/>
          <a:p>
            <a:pPr algn="just"/>
            <a:r>
              <a:rPr lang="de-DE" sz="900" dirty="0">
                <a:solidFill>
                  <a:schemeClr val="tx1">
                    <a:lumMod val="65000"/>
                    <a:lumOff val="35000"/>
                  </a:schemeClr>
                </a:solidFill>
                <a:latin typeface="Century Gothic" panose="020B0502020202020204" pitchFamily="34" charset="0"/>
                <a:cs typeface="Aharoni" panose="02010803020104030203" pitchFamily="2" charset="-79"/>
              </a:rPr>
              <a:t>Wir gestatten uns zur Sicherheit den Hinweis, dass im Rahmen der Präsentation gezeigte und/oder überlassene Schriftstücke, Zeichnungen, Modelle, Muster und ähnliche Werke z. T. unser geistiges Eigentum darstellen und/oder urheberrechtlich gegen unbefugte Verwendung geschützt sind, worunter u.a. auch das Kopieren, Hochladen und auch nur das Nachahmen fällt. Nur für den internen Gebrauch. Dies ist weder eine steuerliche oder rechtliche Beratung. Wir übernehmen keine Gewährleistung für in dieser Präsentation getroffenen Aussagen und Informationen.</a:t>
            </a:r>
          </a:p>
        </p:txBody>
      </p:sp>
    </p:spTree>
    <p:extLst>
      <p:ext uri="{BB962C8B-B14F-4D97-AF65-F5344CB8AC3E}">
        <p14:creationId xmlns:p14="http://schemas.microsoft.com/office/powerpoint/2010/main" val="368437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CD3F0C3-FB99-4AA3-AC1F-585A66C9239C}"/>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rcRect l="13679" t="24118" r="17602" b="25526"/>
          <a:stretch/>
        </p:blipFill>
        <p:spPr>
          <a:xfrm>
            <a:off x="720692" y="-70940"/>
            <a:ext cx="10750599" cy="5215986"/>
          </a:xfrm>
          <a:prstGeom prst="rect">
            <a:avLst/>
          </a:prstGeom>
        </p:spPr>
      </p:pic>
      <p:sp>
        <p:nvSpPr>
          <p:cNvPr id="4" name="Rechteck 3">
            <a:extLst>
              <a:ext uri="{FF2B5EF4-FFF2-40B4-BE49-F238E27FC236}">
                <a16:creationId xmlns:a16="http://schemas.microsoft.com/office/drawing/2014/main" id="{87F5312C-183A-4B20-B80F-0CCEF0C1647B}"/>
              </a:ext>
            </a:extLst>
          </p:cNvPr>
          <p:cNvSpPr/>
          <p:nvPr/>
        </p:nvSpPr>
        <p:spPr>
          <a:xfrm>
            <a:off x="720692" y="3962970"/>
            <a:ext cx="10750616" cy="288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3" name="Group 52"/>
          <p:cNvGrpSpPr/>
          <p:nvPr/>
        </p:nvGrpSpPr>
        <p:grpSpPr>
          <a:xfrm rot="10800000">
            <a:off x="11694481" y="381000"/>
            <a:ext cx="261610" cy="682851"/>
            <a:chOff x="11687680" y="5722623"/>
            <a:chExt cx="261610" cy="682851"/>
          </a:xfrm>
        </p:grpSpPr>
        <p:sp>
          <p:nvSpPr>
            <p:cNvPr id="54" name="TextBox 53"/>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55" name="Straight Arrow Connector 54"/>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640FB36A-8CD1-4EF2-BE19-968A3503C0A2}"/>
              </a:ext>
            </a:extLst>
          </p:cNvPr>
          <p:cNvSpPr txBox="1"/>
          <p:nvPr/>
        </p:nvSpPr>
        <p:spPr>
          <a:xfrm>
            <a:off x="4868760" y="460375"/>
            <a:ext cx="2454459" cy="280077"/>
          </a:xfrm>
          <a:prstGeom prst="rect">
            <a:avLst/>
          </a:prstGeom>
          <a:noFill/>
        </p:spPr>
        <p:txBody>
          <a:bodyPr wrap="square" rtlCol="0">
            <a:spAutoFit/>
          </a:bodyPr>
          <a:lstStyle/>
          <a:p>
            <a:pPr algn="ctr">
              <a:lnSpc>
                <a:spcPts val="1600"/>
              </a:lnSpc>
            </a:pPr>
            <a:r>
              <a:rPr lang="en-US" sz="1000" dirty="0">
                <a:solidFill>
                  <a:srgbClr val="E2001A"/>
                </a:solidFill>
                <a:latin typeface="Archivo" pitchFamily="34" charset="0"/>
              </a:rPr>
              <a:t>Extensionbeschreibung </a:t>
            </a:r>
            <a:endParaRPr lang="en-US" sz="1000" noProof="1">
              <a:solidFill>
                <a:srgbClr val="E2001A"/>
              </a:solidFill>
              <a:latin typeface="Archivo" panose="020B0503020202020B04" pitchFamily="34" charset="0"/>
            </a:endParaRPr>
          </a:p>
        </p:txBody>
      </p:sp>
      <p:sp>
        <p:nvSpPr>
          <p:cNvPr id="154" name="TextBox 116">
            <a:extLst>
              <a:ext uri="{FF2B5EF4-FFF2-40B4-BE49-F238E27FC236}">
                <a16:creationId xmlns:a16="http://schemas.microsoft.com/office/drawing/2014/main" id="{A8CD2310-C72C-4E76-BFF1-A02484453683}"/>
              </a:ext>
            </a:extLst>
          </p:cNvPr>
          <p:cNvSpPr txBox="1"/>
          <p:nvPr/>
        </p:nvSpPr>
        <p:spPr>
          <a:xfrm>
            <a:off x="2361428" y="839878"/>
            <a:ext cx="7469124" cy="553998"/>
          </a:xfrm>
          <a:prstGeom prst="rect">
            <a:avLst/>
          </a:prstGeom>
          <a:noFill/>
        </p:spPr>
        <p:txBody>
          <a:bodyPr wrap="square" rtlCol="0">
            <a:spAutoFit/>
          </a:bodyPr>
          <a:lstStyle/>
          <a:p>
            <a:pPr algn="ctr">
              <a:lnSpc>
                <a:spcPts val="3600"/>
              </a:lnSpc>
            </a:pPr>
            <a:r>
              <a:rPr lang="de-DE" sz="3200" dirty="0">
                <a:solidFill>
                  <a:schemeClr val="tx1">
                    <a:lumMod val="75000"/>
                    <a:lumOff val="25000"/>
                  </a:schemeClr>
                </a:solidFill>
                <a:latin typeface="Archivo" pitchFamily="34" charset="0"/>
              </a:rPr>
              <a:t>Inhalt</a:t>
            </a:r>
            <a:endParaRPr lang="en-US" sz="3200" dirty="0">
              <a:solidFill>
                <a:schemeClr val="tx1">
                  <a:lumMod val="75000"/>
                  <a:lumOff val="25000"/>
                </a:schemeClr>
              </a:solidFill>
              <a:latin typeface="Archivo" pitchFamily="34" charset="0"/>
            </a:endParaRPr>
          </a:p>
        </p:txBody>
      </p:sp>
      <p:sp>
        <p:nvSpPr>
          <p:cNvPr id="2" name="Rechteck 1">
            <a:extLst>
              <a:ext uri="{FF2B5EF4-FFF2-40B4-BE49-F238E27FC236}">
                <a16:creationId xmlns:a16="http://schemas.microsoft.com/office/drawing/2014/main" id="{25C60C23-51C9-40B7-A423-095A74D1ED21}"/>
              </a:ext>
            </a:extLst>
          </p:cNvPr>
          <p:cNvSpPr/>
          <p:nvPr/>
        </p:nvSpPr>
        <p:spPr>
          <a:xfrm>
            <a:off x="3000547" y="2937946"/>
            <a:ext cx="6190927" cy="1015663"/>
          </a:xfrm>
          <a:prstGeom prst="rect">
            <a:avLst/>
          </a:prstGeom>
          <a:noFill/>
        </p:spPr>
        <p:txBody>
          <a:bodyPr wrap="none" lIns="91440" tIns="45720" rIns="91440" bIns="45720">
            <a:spAutoFit/>
          </a:bodyPr>
          <a:lstStyle/>
          <a:p>
            <a:pPr algn="ctr"/>
            <a:r>
              <a:rPr lang="de-DE" sz="6000" dirty="0">
                <a:ln w="0">
                  <a:solidFill>
                    <a:schemeClr val="bg1">
                      <a:lumMod val="65000"/>
                    </a:schemeClr>
                  </a:solidFill>
                </a:ln>
                <a:solidFill>
                  <a:schemeClr val="bg1">
                    <a:lumMod val="50000"/>
                  </a:schemeClr>
                </a:solidFill>
                <a:effectLst>
                  <a:reflection blurRad="6350" stA="53000" endA="300" endPos="35500" dir="5400000" sy="-90000" algn="bl" rotWithShape="0"/>
                </a:effectLst>
              </a:rPr>
              <a:t>Slow </a:t>
            </a:r>
            <a:r>
              <a:rPr lang="de-DE" sz="6000" dirty="0" err="1">
                <a:ln w="0">
                  <a:solidFill>
                    <a:schemeClr val="bg1">
                      <a:lumMod val="65000"/>
                    </a:schemeClr>
                  </a:solidFill>
                </a:ln>
                <a:solidFill>
                  <a:schemeClr val="bg1">
                    <a:lumMod val="50000"/>
                  </a:schemeClr>
                </a:solidFill>
                <a:effectLst>
                  <a:reflection blurRad="6350" stA="53000" endA="300" endPos="35500" dir="5400000" sy="-90000" algn="bl" rotWithShape="0"/>
                </a:effectLst>
              </a:rPr>
              <a:t>Mover</a:t>
            </a:r>
            <a:r>
              <a:rPr lang="de-DE" sz="6000" dirty="0">
                <a:ln w="0">
                  <a:solidFill>
                    <a:schemeClr val="bg1">
                      <a:lumMod val="65000"/>
                    </a:schemeClr>
                  </a:solidFill>
                </a:ln>
                <a:solidFill>
                  <a:schemeClr val="bg1">
                    <a:lumMod val="50000"/>
                  </a:schemeClr>
                </a:solidFill>
                <a:effectLst>
                  <a:reflection blurRad="6350" stA="53000" endA="300" endPos="35500" dir="5400000" sy="-90000" algn="bl" rotWithShape="0"/>
                </a:effectLst>
              </a:rPr>
              <a:t> Report</a:t>
            </a:r>
          </a:p>
        </p:txBody>
      </p:sp>
      <p:sp>
        <p:nvSpPr>
          <p:cNvPr id="29" name="Rectangle: Rounded Corners 7">
            <a:extLst>
              <a:ext uri="{FF2B5EF4-FFF2-40B4-BE49-F238E27FC236}">
                <a16:creationId xmlns:a16="http://schemas.microsoft.com/office/drawing/2014/main" id="{118F6001-8D1F-4E99-B654-646DC9CB8C4B}"/>
              </a:ext>
            </a:extLst>
          </p:cNvPr>
          <p:cNvSpPr/>
          <p:nvPr/>
        </p:nvSpPr>
        <p:spPr>
          <a:xfrm>
            <a:off x="4552724" y="5879736"/>
            <a:ext cx="1749924" cy="612205"/>
          </a:xfrm>
          <a:prstGeom prst="roundRect">
            <a:avLst>
              <a:gd name="adj" fmla="val 11683"/>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7">
            <a:extLst>
              <a:ext uri="{FF2B5EF4-FFF2-40B4-BE49-F238E27FC236}">
                <a16:creationId xmlns:a16="http://schemas.microsoft.com/office/drawing/2014/main" id="{96BC1DC6-1DAD-4ED4-A776-A6643B291762}"/>
              </a:ext>
            </a:extLst>
          </p:cNvPr>
          <p:cNvSpPr/>
          <p:nvPr/>
        </p:nvSpPr>
        <p:spPr>
          <a:xfrm>
            <a:off x="6063775" y="4592138"/>
            <a:ext cx="1732688" cy="612205"/>
          </a:xfrm>
          <a:prstGeom prst="roundRect">
            <a:avLst>
              <a:gd name="adj" fmla="val 11683"/>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8">
            <a:extLst>
              <a:ext uri="{FF2B5EF4-FFF2-40B4-BE49-F238E27FC236}">
                <a16:creationId xmlns:a16="http://schemas.microsoft.com/office/drawing/2014/main" id="{65130A5E-514B-4C60-811F-3280BA037F65}"/>
              </a:ext>
            </a:extLst>
          </p:cNvPr>
          <p:cNvSpPr/>
          <p:nvPr/>
        </p:nvSpPr>
        <p:spPr>
          <a:xfrm>
            <a:off x="7606592" y="4959066"/>
            <a:ext cx="463228" cy="461222"/>
          </a:xfrm>
          <a:prstGeom prst="ellipse">
            <a:avLst/>
          </a:prstGeom>
          <a:solidFill>
            <a:srgbClr val="E2001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endParaRPr lang="en-US" sz="6000" dirty="0">
              <a:latin typeface="dt-line-science-01" panose="02000509000000000000" pitchFamily="49" charset="0"/>
              <a:cs typeface="Arial" panose="020B0604020202020204" pitchFamily="34" charset="0"/>
            </a:endParaRPr>
          </a:p>
        </p:txBody>
      </p:sp>
      <p:sp>
        <p:nvSpPr>
          <p:cNvPr id="32" name="TextBox 315">
            <a:extLst>
              <a:ext uri="{FF2B5EF4-FFF2-40B4-BE49-F238E27FC236}">
                <a16:creationId xmlns:a16="http://schemas.microsoft.com/office/drawing/2014/main" id="{C8128AB0-8A0D-4E15-8AB4-46B8938AF1A5}"/>
              </a:ext>
            </a:extLst>
          </p:cNvPr>
          <p:cNvSpPr txBox="1"/>
          <p:nvPr/>
        </p:nvSpPr>
        <p:spPr>
          <a:xfrm>
            <a:off x="7648369" y="5036390"/>
            <a:ext cx="367408" cy="307777"/>
          </a:xfrm>
          <a:prstGeom prst="rect">
            <a:avLst/>
          </a:prstGeom>
          <a:noFill/>
        </p:spPr>
        <p:txBody>
          <a:bodyPr wrap="none" rtlCol="0">
            <a:spAutoFit/>
          </a:bodyPr>
          <a:lstStyle/>
          <a:p>
            <a:r>
              <a:rPr lang="en-US" sz="1400" b="1" dirty="0">
                <a:solidFill>
                  <a:schemeClr val="bg1"/>
                </a:solidFill>
                <a:latin typeface="Archivo" panose="020B0503020202020B04" pitchFamily="34" charset="0"/>
              </a:rPr>
              <a:t>02</a:t>
            </a:r>
          </a:p>
        </p:txBody>
      </p:sp>
      <p:sp>
        <p:nvSpPr>
          <p:cNvPr id="33" name="TextBox 315">
            <a:extLst>
              <a:ext uri="{FF2B5EF4-FFF2-40B4-BE49-F238E27FC236}">
                <a16:creationId xmlns:a16="http://schemas.microsoft.com/office/drawing/2014/main" id="{6CBC9115-A239-4AD8-9B54-F2D4EF1B1A4F}"/>
              </a:ext>
            </a:extLst>
          </p:cNvPr>
          <p:cNvSpPr txBox="1"/>
          <p:nvPr/>
        </p:nvSpPr>
        <p:spPr>
          <a:xfrm>
            <a:off x="6180503" y="4721279"/>
            <a:ext cx="1488776" cy="338554"/>
          </a:xfrm>
          <a:prstGeom prst="rect">
            <a:avLst/>
          </a:prstGeom>
          <a:noFill/>
        </p:spPr>
        <p:txBody>
          <a:bodyPr wrap="square" rtlCol="0">
            <a:spAutoFit/>
          </a:bodyPr>
          <a:lstStyle/>
          <a:p>
            <a:pPr algn="ctr"/>
            <a:r>
              <a:rPr lang="de-DE" sz="1600" dirty="0">
                <a:solidFill>
                  <a:schemeClr val="bg1"/>
                </a:solidFill>
                <a:latin typeface="Archivo" panose="020B0503020202020B04" pitchFamily="34" charset="0"/>
              </a:rPr>
              <a:t>Konfiguration</a:t>
            </a:r>
          </a:p>
        </p:txBody>
      </p:sp>
      <p:sp>
        <p:nvSpPr>
          <p:cNvPr id="34" name="Pfeil: Chevron 33">
            <a:extLst>
              <a:ext uri="{FF2B5EF4-FFF2-40B4-BE49-F238E27FC236}">
                <a16:creationId xmlns:a16="http://schemas.microsoft.com/office/drawing/2014/main" id="{8450022A-2FC0-497E-BC71-224F944A3747}"/>
              </a:ext>
            </a:extLst>
          </p:cNvPr>
          <p:cNvSpPr/>
          <p:nvPr/>
        </p:nvSpPr>
        <p:spPr>
          <a:xfrm>
            <a:off x="8067632" y="5077930"/>
            <a:ext cx="237261" cy="266237"/>
          </a:xfrm>
          <a:prstGeom prst="chevron">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5" name="Rectangle: Rounded Corners 7">
            <a:extLst>
              <a:ext uri="{FF2B5EF4-FFF2-40B4-BE49-F238E27FC236}">
                <a16:creationId xmlns:a16="http://schemas.microsoft.com/office/drawing/2014/main" id="{D57AC075-AEC7-4EFD-BE3F-931F93E11FF6}"/>
              </a:ext>
            </a:extLst>
          </p:cNvPr>
          <p:cNvSpPr/>
          <p:nvPr/>
        </p:nvSpPr>
        <p:spPr>
          <a:xfrm>
            <a:off x="3260818" y="4587830"/>
            <a:ext cx="1749924" cy="612205"/>
          </a:xfrm>
          <a:prstGeom prst="roundRect">
            <a:avLst>
              <a:gd name="adj" fmla="val 11683"/>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8">
            <a:extLst>
              <a:ext uri="{FF2B5EF4-FFF2-40B4-BE49-F238E27FC236}">
                <a16:creationId xmlns:a16="http://schemas.microsoft.com/office/drawing/2014/main" id="{8522FD9D-B8AB-478F-838B-F44E6B7C8188}"/>
              </a:ext>
            </a:extLst>
          </p:cNvPr>
          <p:cNvSpPr/>
          <p:nvPr/>
        </p:nvSpPr>
        <p:spPr>
          <a:xfrm>
            <a:off x="4847146" y="4932931"/>
            <a:ext cx="463228" cy="461222"/>
          </a:xfrm>
          <a:prstGeom prst="ellipse">
            <a:avLst/>
          </a:prstGeom>
          <a:solidFill>
            <a:srgbClr val="E2001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endParaRPr lang="en-US" sz="6000" dirty="0">
              <a:latin typeface="dt-line-science-01" panose="02000509000000000000" pitchFamily="49" charset="0"/>
              <a:cs typeface="Arial" panose="020B0604020202020204" pitchFamily="34" charset="0"/>
            </a:endParaRPr>
          </a:p>
        </p:txBody>
      </p:sp>
      <p:sp>
        <p:nvSpPr>
          <p:cNvPr id="37" name="TextBox 315">
            <a:extLst>
              <a:ext uri="{FF2B5EF4-FFF2-40B4-BE49-F238E27FC236}">
                <a16:creationId xmlns:a16="http://schemas.microsoft.com/office/drawing/2014/main" id="{F0297A24-E280-4313-9987-76958128423E}"/>
              </a:ext>
            </a:extLst>
          </p:cNvPr>
          <p:cNvSpPr txBox="1"/>
          <p:nvPr/>
        </p:nvSpPr>
        <p:spPr>
          <a:xfrm>
            <a:off x="4888923" y="5010255"/>
            <a:ext cx="367408" cy="307777"/>
          </a:xfrm>
          <a:prstGeom prst="rect">
            <a:avLst/>
          </a:prstGeom>
          <a:noFill/>
        </p:spPr>
        <p:txBody>
          <a:bodyPr wrap="none" rtlCol="0">
            <a:spAutoFit/>
          </a:bodyPr>
          <a:lstStyle/>
          <a:p>
            <a:r>
              <a:rPr lang="en-US" sz="1400" b="1" dirty="0">
                <a:solidFill>
                  <a:schemeClr val="bg1"/>
                </a:solidFill>
                <a:latin typeface="Archivo" panose="020B0503020202020B04" pitchFamily="34" charset="0"/>
              </a:rPr>
              <a:t>01</a:t>
            </a:r>
          </a:p>
        </p:txBody>
      </p:sp>
      <p:sp>
        <p:nvSpPr>
          <p:cNvPr id="38" name="TextBox 315">
            <a:extLst>
              <a:ext uri="{FF2B5EF4-FFF2-40B4-BE49-F238E27FC236}">
                <a16:creationId xmlns:a16="http://schemas.microsoft.com/office/drawing/2014/main" id="{327F1E34-E0E6-44FB-8B26-A7CEED138C21}"/>
              </a:ext>
            </a:extLst>
          </p:cNvPr>
          <p:cNvSpPr txBox="1"/>
          <p:nvPr/>
        </p:nvSpPr>
        <p:spPr>
          <a:xfrm>
            <a:off x="3242553" y="4619930"/>
            <a:ext cx="1749924" cy="584775"/>
          </a:xfrm>
          <a:prstGeom prst="rect">
            <a:avLst/>
          </a:prstGeom>
          <a:noFill/>
        </p:spPr>
        <p:txBody>
          <a:bodyPr wrap="square" rtlCol="0">
            <a:spAutoFit/>
          </a:bodyPr>
          <a:lstStyle/>
          <a:p>
            <a:pPr algn="ctr"/>
            <a:r>
              <a:rPr lang="de-DE" sz="1600" dirty="0">
                <a:solidFill>
                  <a:schemeClr val="bg1"/>
                </a:solidFill>
                <a:latin typeface="Archivo" panose="020B0503020202020B04" pitchFamily="34" charset="0"/>
              </a:rPr>
              <a:t>Slow </a:t>
            </a:r>
            <a:r>
              <a:rPr lang="de-DE" sz="1600" dirty="0" err="1">
                <a:solidFill>
                  <a:schemeClr val="bg1"/>
                </a:solidFill>
                <a:latin typeface="Archivo" panose="020B0503020202020B04" pitchFamily="34" charset="0"/>
              </a:rPr>
              <a:t>Mover</a:t>
            </a:r>
            <a:r>
              <a:rPr lang="de-DE" sz="1600" dirty="0">
                <a:solidFill>
                  <a:schemeClr val="bg1"/>
                </a:solidFill>
                <a:latin typeface="Archivo" panose="020B0503020202020B04" pitchFamily="34" charset="0"/>
              </a:rPr>
              <a:t> Report</a:t>
            </a:r>
          </a:p>
        </p:txBody>
      </p:sp>
      <p:sp>
        <p:nvSpPr>
          <p:cNvPr id="39" name="Pfeil: Chevron 38">
            <a:extLst>
              <a:ext uri="{FF2B5EF4-FFF2-40B4-BE49-F238E27FC236}">
                <a16:creationId xmlns:a16="http://schemas.microsoft.com/office/drawing/2014/main" id="{85A23252-F242-48F3-804A-DECF2A72D827}"/>
              </a:ext>
            </a:extLst>
          </p:cNvPr>
          <p:cNvSpPr/>
          <p:nvPr/>
        </p:nvSpPr>
        <p:spPr>
          <a:xfrm>
            <a:off x="5308186" y="5051795"/>
            <a:ext cx="237261" cy="266237"/>
          </a:xfrm>
          <a:prstGeom prst="chevron">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0" name="Oval 8">
            <a:extLst>
              <a:ext uri="{FF2B5EF4-FFF2-40B4-BE49-F238E27FC236}">
                <a16:creationId xmlns:a16="http://schemas.microsoft.com/office/drawing/2014/main" id="{70D29125-0777-4D91-9B9C-BE83F7815EAD}"/>
              </a:ext>
            </a:extLst>
          </p:cNvPr>
          <p:cNvSpPr/>
          <p:nvPr/>
        </p:nvSpPr>
        <p:spPr>
          <a:xfrm>
            <a:off x="6214868" y="6247659"/>
            <a:ext cx="463228" cy="461222"/>
          </a:xfrm>
          <a:prstGeom prst="ellipse">
            <a:avLst/>
          </a:prstGeom>
          <a:solidFill>
            <a:srgbClr val="E2001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endParaRPr lang="en-US" sz="6000" dirty="0">
              <a:latin typeface="dt-line-science-01" panose="02000509000000000000" pitchFamily="49" charset="0"/>
              <a:cs typeface="Arial" panose="020B0604020202020204" pitchFamily="34" charset="0"/>
            </a:endParaRPr>
          </a:p>
        </p:txBody>
      </p:sp>
      <p:sp>
        <p:nvSpPr>
          <p:cNvPr id="42" name="TextBox 315">
            <a:extLst>
              <a:ext uri="{FF2B5EF4-FFF2-40B4-BE49-F238E27FC236}">
                <a16:creationId xmlns:a16="http://schemas.microsoft.com/office/drawing/2014/main" id="{F829F1BE-C9C5-4D93-863D-8E40CEE3F2F4}"/>
              </a:ext>
            </a:extLst>
          </p:cNvPr>
          <p:cNvSpPr txBox="1"/>
          <p:nvPr/>
        </p:nvSpPr>
        <p:spPr>
          <a:xfrm>
            <a:off x="6256645" y="6324983"/>
            <a:ext cx="367408" cy="307777"/>
          </a:xfrm>
          <a:prstGeom prst="rect">
            <a:avLst/>
          </a:prstGeom>
          <a:noFill/>
        </p:spPr>
        <p:txBody>
          <a:bodyPr wrap="none" rtlCol="0">
            <a:spAutoFit/>
          </a:bodyPr>
          <a:lstStyle/>
          <a:p>
            <a:r>
              <a:rPr lang="en-US" sz="1400" b="1" dirty="0">
                <a:solidFill>
                  <a:schemeClr val="bg1"/>
                </a:solidFill>
                <a:latin typeface="Archivo" panose="020B0503020202020B04" pitchFamily="34" charset="0"/>
              </a:rPr>
              <a:t>03</a:t>
            </a:r>
          </a:p>
        </p:txBody>
      </p:sp>
      <p:sp>
        <p:nvSpPr>
          <p:cNvPr id="45" name="TextBox 315">
            <a:extLst>
              <a:ext uri="{FF2B5EF4-FFF2-40B4-BE49-F238E27FC236}">
                <a16:creationId xmlns:a16="http://schemas.microsoft.com/office/drawing/2014/main" id="{B0BE52EA-0AC5-4E3F-ACA9-919614A4C76D}"/>
              </a:ext>
            </a:extLst>
          </p:cNvPr>
          <p:cNvSpPr txBox="1"/>
          <p:nvPr/>
        </p:nvSpPr>
        <p:spPr>
          <a:xfrm>
            <a:off x="4448229" y="5977257"/>
            <a:ext cx="1939210" cy="338554"/>
          </a:xfrm>
          <a:prstGeom prst="rect">
            <a:avLst/>
          </a:prstGeom>
          <a:noFill/>
        </p:spPr>
        <p:txBody>
          <a:bodyPr wrap="square" rtlCol="0">
            <a:spAutoFit/>
          </a:bodyPr>
          <a:lstStyle/>
          <a:p>
            <a:pPr algn="ctr"/>
            <a:r>
              <a:rPr lang="de-DE" sz="1600" dirty="0">
                <a:solidFill>
                  <a:schemeClr val="bg1"/>
                </a:solidFill>
                <a:latin typeface="Archivo" panose="020B0503020202020B04" pitchFamily="34" charset="0"/>
              </a:rPr>
              <a:t>Beispiele</a:t>
            </a:r>
          </a:p>
        </p:txBody>
      </p:sp>
      <p:sp>
        <p:nvSpPr>
          <p:cNvPr id="47" name="Pfeil: Chevron 46">
            <a:extLst>
              <a:ext uri="{FF2B5EF4-FFF2-40B4-BE49-F238E27FC236}">
                <a16:creationId xmlns:a16="http://schemas.microsoft.com/office/drawing/2014/main" id="{F1B169BF-2656-45AE-A618-DA6DDCCD7DD2}"/>
              </a:ext>
            </a:extLst>
          </p:cNvPr>
          <p:cNvSpPr/>
          <p:nvPr/>
        </p:nvSpPr>
        <p:spPr>
          <a:xfrm>
            <a:off x="6675908" y="6366523"/>
            <a:ext cx="237261" cy="266237"/>
          </a:xfrm>
          <a:prstGeom prst="chevron">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8" name="Rectangle: Rounded Corners 7">
            <a:extLst>
              <a:ext uri="{FF2B5EF4-FFF2-40B4-BE49-F238E27FC236}">
                <a16:creationId xmlns:a16="http://schemas.microsoft.com/office/drawing/2014/main" id="{5977C088-3405-49C8-93EE-827A57AF9D8D}"/>
              </a:ext>
            </a:extLst>
          </p:cNvPr>
          <p:cNvSpPr/>
          <p:nvPr/>
        </p:nvSpPr>
        <p:spPr>
          <a:xfrm>
            <a:off x="7422921" y="5848116"/>
            <a:ext cx="1732688" cy="612205"/>
          </a:xfrm>
          <a:prstGeom prst="roundRect">
            <a:avLst>
              <a:gd name="adj" fmla="val 11683"/>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8">
            <a:extLst>
              <a:ext uri="{FF2B5EF4-FFF2-40B4-BE49-F238E27FC236}">
                <a16:creationId xmlns:a16="http://schemas.microsoft.com/office/drawing/2014/main" id="{D7315F2F-4984-4CE4-BC5D-AD2A86F6A232}"/>
              </a:ext>
            </a:extLst>
          </p:cNvPr>
          <p:cNvSpPr/>
          <p:nvPr/>
        </p:nvSpPr>
        <p:spPr>
          <a:xfrm>
            <a:off x="8982516" y="6265378"/>
            <a:ext cx="463228" cy="461222"/>
          </a:xfrm>
          <a:prstGeom prst="ellipse">
            <a:avLst/>
          </a:prstGeom>
          <a:solidFill>
            <a:srgbClr val="E2001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endParaRPr lang="en-US" sz="6000" dirty="0">
              <a:latin typeface="dt-line-science-01" panose="02000509000000000000" pitchFamily="49" charset="0"/>
              <a:cs typeface="Arial" panose="020B0604020202020204" pitchFamily="34" charset="0"/>
            </a:endParaRPr>
          </a:p>
        </p:txBody>
      </p:sp>
      <p:sp>
        <p:nvSpPr>
          <p:cNvPr id="60" name="TextBox 315">
            <a:extLst>
              <a:ext uri="{FF2B5EF4-FFF2-40B4-BE49-F238E27FC236}">
                <a16:creationId xmlns:a16="http://schemas.microsoft.com/office/drawing/2014/main" id="{6E6E4B3E-BE73-4ABE-9748-3452DAE56C61}"/>
              </a:ext>
            </a:extLst>
          </p:cNvPr>
          <p:cNvSpPr txBox="1"/>
          <p:nvPr/>
        </p:nvSpPr>
        <p:spPr>
          <a:xfrm>
            <a:off x="9024293" y="6342702"/>
            <a:ext cx="367408" cy="307777"/>
          </a:xfrm>
          <a:prstGeom prst="rect">
            <a:avLst/>
          </a:prstGeom>
          <a:noFill/>
        </p:spPr>
        <p:txBody>
          <a:bodyPr wrap="none" rtlCol="0">
            <a:spAutoFit/>
          </a:bodyPr>
          <a:lstStyle/>
          <a:p>
            <a:r>
              <a:rPr lang="en-US" sz="1400" b="1" dirty="0">
                <a:solidFill>
                  <a:schemeClr val="bg1"/>
                </a:solidFill>
                <a:latin typeface="Archivo" panose="020B0503020202020B04" pitchFamily="34" charset="0"/>
              </a:rPr>
              <a:t>04</a:t>
            </a:r>
          </a:p>
        </p:txBody>
      </p:sp>
      <p:sp>
        <p:nvSpPr>
          <p:cNvPr id="62" name="TextBox 315">
            <a:extLst>
              <a:ext uri="{FF2B5EF4-FFF2-40B4-BE49-F238E27FC236}">
                <a16:creationId xmlns:a16="http://schemas.microsoft.com/office/drawing/2014/main" id="{0AE593CC-26E4-4B44-AF2D-C107BE2CC42D}"/>
              </a:ext>
            </a:extLst>
          </p:cNvPr>
          <p:cNvSpPr txBox="1"/>
          <p:nvPr/>
        </p:nvSpPr>
        <p:spPr>
          <a:xfrm>
            <a:off x="7480944" y="5870259"/>
            <a:ext cx="1647897" cy="584775"/>
          </a:xfrm>
          <a:prstGeom prst="rect">
            <a:avLst/>
          </a:prstGeom>
          <a:noFill/>
        </p:spPr>
        <p:txBody>
          <a:bodyPr wrap="square" rtlCol="0">
            <a:spAutoFit/>
          </a:bodyPr>
          <a:lstStyle/>
          <a:p>
            <a:pPr algn="ctr"/>
            <a:r>
              <a:rPr lang="de-DE" sz="1600" dirty="0">
                <a:solidFill>
                  <a:schemeClr val="bg1"/>
                </a:solidFill>
                <a:latin typeface="Archivo" panose="020B0503020202020B04" pitchFamily="34" charset="0"/>
              </a:rPr>
              <a:t>Backend Übersicht</a:t>
            </a:r>
          </a:p>
        </p:txBody>
      </p:sp>
      <p:sp>
        <p:nvSpPr>
          <p:cNvPr id="63" name="Pfeil: Chevron 62">
            <a:extLst>
              <a:ext uri="{FF2B5EF4-FFF2-40B4-BE49-F238E27FC236}">
                <a16:creationId xmlns:a16="http://schemas.microsoft.com/office/drawing/2014/main" id="{49873C34-76BC-4637-9447-4537DC6CC9A4}"/>
              </a:ext>
            </a:extLst>
          </p:cNvPr>
          <p:cNvSpPr/>
          <p:nvPr/>
        </p:nvSpPr>
        <p:spPr>
          <a:xfrm>
            <a:off x="9443556" y="6384242"/>
            <a:ext cx="237261" cy="266237"/>
          </a:xfrm>
          <a:prstGeom prst="chevron">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08313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74B430F4-5B45-4839-92AB-9F073FCA623F}"/>
              </a:ext>
            </a:extLst>
          </p:cNvPr>
          <p:cNvSpPr/>
          <p:nvPr/>
        </p:nvSpPr>
        <p:spPr>
          <a:xfrm>
            <a:off x="1254397" y="3070652"/>
            <a:ext cx="9491900" cy="2961032"/>
          </a:xfrm>
          <a:prstGeom prst="rect">
            <a:avLst/>
          </a:prstGeom>
          <a:noFill/>
          <a:ln w="38100">
            <a:solidFill>
              <a:srgbClr val="E2001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tangle 25">
            <a:extLst>
              <a:ext uri="{FF2B5EF4-FFF2-40B4-BE49-F238E27FC236}">
                <a16:creationId xmlns:a16="http://schemas.microsoft.com/office/drawing/2014/main" id="{02076049-5CA5-4EA0-8FD9-059A3EE70634}"/>
              </a:ext>
            </a:extLst>
          </p:cNvPr>
          <p:cNvSpPr/>
          <p:nvPr/>
        </p:nvSpPr>
        <p:spPr>
          <a:xfrm>
            <a:off x="723550" y="0"/>
            <a:ext cx="10744906" cy="3418307"/>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C374C"/>
                </a:solidFill>
              </a:rPr>
              <a:t>  </a:t>
            </a:r>
            <a:endParaRPr lang="en-US" sz="4000" dirty="0">
              <a:solidFill>
                <a:srgbClr val="2C374C"/>
              </a:solidFill>
            </a:endParaRPr>
          </a:p>
        </p:txBody>
      </p:sp>
      <p:grpSp>
        <p:nvGrpSpPr>
          <p:cNvPr id="6" name="Group 52">
            <a:extLst>
              <a:ext uri="{FF2B5EF4-FFF2-40B4-BE49-F238E27FC236}">
                <a16:creationId xmlns:a16="http://schemas.microsoft.com/office/drawing/2014/main" id="{C3D894FC-BBBD-4C3E-A12E-C1A9D7E86302}"/>
              </a:ext>
            </a:extLst>
          </p:cNvPr>
          <p:cNvGrpSpPr/>
          <p:nvPr/>
        </p:nvGrpSpPr>
        <p:grpSpPr>
          <a:xfrm rot="10800000">
            <a:off x="11694481" y="381000"/>
            <a:ext cx="261610" cy="682851"/>
            <a:chOff x="11687680" y="5722623"/>
            <a:chExt cx="261610" cy="682851"/>
          </a:xfrm>
        </p:grpSpPr>
        <p:sp>
          <p:nvSpPr>
            <p:cNvPr id="7" name="TextBox 53">
              <a:extLst>
                <a:ext uri="{FF2B5EF4-FFF2-40B4-BE49-F238E27FC236}">
                  <a16:creationId xmlns:a16="http://schemas.microsoft.com/office/drawing/2014/main" id="{24573A1B-9AF7-43BD-B737-F02E3D25999F}"/>
                </a:ext>
              </a:extLst>
            </p:cNvPr>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8" name="Straight Arrow Connector 54">
              <a:extLst>
                <a:ext uri="{FF2B5EF4-FFF2-40B4-BE49-F238E27FC236}">
                  <a16:creationId xmlns:a16="http://schemas.microsoft.com/office/drawing/2014/main" id="{91F906B7-4298-4ADC-84AE-D59336360CB5}"/>
                </a:ext>
              </a:extLst>
            </p:cNvPr>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26">
            <a:extLst>
              <a:ext uri="{FF2B5EF4-FFF2-40B4-BE49-F238E27FC236}">
                <a16:creationId xmlns:a16="http://schemas.microsoft.com/office/drawing/2014/main" id="{0B5AA718-2C7E-4C6B-97F5-6750185FC70D}"/>
              </a:ext>
            </a:extLst>
          </p:cNvPr>
          <p:cNvSpPr txBox="1"/>
          <p:nvPr/>
        </p:nvSpPr>
        <p:spPr>
          <a:xfrm>
            <a:off x="1018556" y="301878"/>
            <a:ext cx="6976152" cy="995016"/>
          </a:xfrm>
          <a:prstGeom prst="rect">
            <a:avLst/>
          </a:prstGeom>
          <a:noFill/>
        </p:spPr>
        <p:txBody>
          <a:bodyPr wrap="square" rtlCol="0">
            <a:spAutoFit/>
          </a:bodyPr>
          <a:lstStyle/>
          <a:p>
            <a:pPr>
              <a:lnSpc>
                <a:spcPts val="3600"/>
              </a:lnSpc>
            </a:pPr>
            <a:r>
              <a:rPr lang="de-DE" sz="2800" b="1" dirty="0">
                <a:solidFill>
                  <a:schemeClr val="bg1"/>
                </a:solidFill>
                <a:latin typeface="Archivo" pitchFamily="34" charset="0"/>
              </a:rPr>
              <a:t>01 Slow </a:t>
            </a:r>
            <a:r>
              <a:rPr lang="de-DE" sz="2800" b="1" dirty="0" err="1">
                <a:solidFill>
                  <a:schemeClr val="bg1"/>
                </a:solidFill>
                <a:latin typeface="Archivo" pitchFamily="34" charset="0"/>
              </a:rPr>
              <a:t>Mover</a:t>
            </a:r>
            <a:r>
              <a:rPr lang="de-DE" sz="2800" b="1" dirty="0">
                <a:solidFill>
                  <a:schemeClr val="bg1"/>
                </a:solidFill>
                <a:latin typeface="Archivo" pitchFamily="34" charset="0"/>
              </a:rPr>
              <a:t> Report</a:t>
            </a:r>
          </a:p>
          <a:p>
            <a:pPr>
              <a:lnSpc>
                <a:spcPts val="3600"/>
              </a:lnSpc>
            </a:pPr>
            <a:endParaRPr lang="de-DE" sz="2800" b="1" dirty="0">
              <a:solidFill>
                <a:schemeClr val="bg1"/>
              </a:solidFill>
              <a:latin typeface="Archivo" pitchFamily="34" charset="0"/>
            </a:endParaRPr>
          </a:p>
        </p:txBody>
      </p:sp>
      <p:sp>
        <p:nvSpPr>
          <p:cNvPr id="11" name="Rectangle 18">
            <a:extLst>
              <a:ext uri="{FF2B5EF4-FFF2-40B4-BE49-F238E27FC236}">
                <a16:creationId xmlns:a16="http://schemas.microsoft.com/office/drawing/2014/main" id="{8AB8507A-3B9A-4ECA-9528-44C064663159}"/>
              </a:ext>
            </a:extLst>
          </p:cNvPr>
          <p:cNvSpPr/>
          <p:nvPr/>
        </p:nvSpPr>
        <p:spPr>
          <a:xfrm>
            <a:off x="1107987" y="855440"/>
            <a:ext cx="454903" cy="4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feld 15">
            <a:extLst>
              <a:ext uri="{FF2B5EF4-FFF2-40B4-BE49-F238E27FC236}">
                <a16:creationId xmlns:a16="http://schemas.microsoft.com/office/drawing/2014/main" id="{C99E1AB0-2BFB-4AA9-B176-BBD33D72EFBF}"/>
              </a:ext>
            </a:extLst>
          </p:cNvPr>
          <p:cNvSpPr txBox="1"/>
          <p:nvPr/>
        </p:nvSpPr>
        <p:spPr>
          <a:xfrm>
            <a:off x="1254396" y="1347513"/>
            <a:ext cx="9421706" cy="830997"/>
          </a:xfrm>
          <a:prstGeom prst="rect">
            <a:avLst/>
          </a:prstGeom>
          <a:noFill/>
        </p:spPr>
        <p:txBody>
          <a:bodyPr wrap="square" rtlCol="0">
            <a:spAutoFit/>
          </a:bodyPr>
          <a:lstStyle/>
          <a:p>
            <a:r>
              <a:rPr lang="de-DE" sz="1200" dirty="0">
                <a:solidFill>
                  <a:schemeClr val="bg1"/>
                </a:solidFill>
                <a:latin typeface="Archivo" panose="020B0503020202020B04"/>
              </a:rPr>
              <a:t>Die meisten Slow </a:t>
            </a:r>
            <a:r>
              <a:rPr lang="de-DE" sz="1200" dirty="0" err="1">
                <a:solidFill>
                  <a:schemeClr val="bg1"/>
                </a:solidFill>
                <a:latin typeface="Archivo" panose="020B0503020202020B04"/>
              </a:rPr>
              <a:t>Mover</a:t>
            </a:r>
            <a:r>
              <a:rPr lang="de-DE" sz="1200" dirty="0">
                <a:solidFill>
                  <a:schemeClr val="bg1"/>
                </a:solidFill>
                <a:latin typeface="Archivo" panose="020B0503020202020B04"/>
              </a:rPr>
              <a:t> Reporte zeigen nur die Artikel an, die in einem definierten Zeitraum, wenig bis gar nicht verkauft wurden. Mit dem Slow </a:t>
            </a:r>
            <a:r>
              <a:rPr lang="de-DE" sz="1200" dirty="0" err="1">
                <a:solidFill>
                  <a:schemeClr val="bg1"/>
                </a:solidFill>
                <a:latin typeface="Archivo" panose="020B0503020202020B04"/>
              </a:rPr>
              <a:t>Mover</a:t>
            </a:r>
            <a:r>
              <a:rPr lang="de-DE" sz="1200" dirty="0">
                <a:solidFill>
                  <a:schemeClr val="bg1"/>
                </a:solidFill>
                <a:latin typeface="Archivo" panose="020B0503020202020B04"/>
              </a:rPr>
              <a:t> Report von den </a:t>
            </a:r>
            <a:r>
              <a:rPr lang="de-DE" sz="1200" dirty="0" err="1">
                <a:solidFill>
                  <a:schemeClr val="bg1"/>
                </a:solidFill>
                <a:latin typeface="Archivo" panose="020B0503020202020B04"/>
              </a:rPr>
              <a:t>Commercers</a:t>
            </a:r>
            <a:r>
              <a:rPr lang="de-DE" sz="1200" dirty="0">
                <a:solidFill>
                  <a:schemeClr val="bg1"/>
                </a:solidFill>
                <a:latin typeface="Archivo" panose="020B0503020202020B04"/>
              </a:rPr>
              <a:t> können Sie außerdem konfigurieren in wie vielen Tagen die Reichweitenberechnung berücksichtigt werden soll, ab welchem Alter ein Artikel berücksichtigt werden soll und wie hoch die Bestandsreichweite sein soll, um den Artikel als Slow </a:t>
            </a:r>
            <a:r>
              <a:rPr lang="de-DE" sz="1200" dirty="0" err="1">
                <a:solidFill>
                  <a:schemeClr val="bg1"/>
                </a:solidFill>
                <a:latin typeface="Archivo" panose="020B0503020202020B04"/>
              </a:rPr>
              <a:t>Mover</a:t>
            </a:r>
            <a:r>
              <a:rPr lang="de-DE" sz="1200" dirty="0">
                <a:solidFill>
                  <a:schemeClr val="bg1"/>
                </a:solidFill>
                <a:latin typeface="Archivo" panose="020B0503020202020B04"/>
              </a:rPr>
              <a:t> zu markieren. Die Daten können Sie anschließend als CSV Datei exportieren.</a:t>
            </a:r>
          </a:p>
        </p:txBody>
      </p:sp>
      <p:pic>
        <p:nvPicPr>
          <p:cNvPr id="3" name="Grafik 2">
            <a:extLst>
              <a:ext uri="{FF2B5EF4-FFF2-40B4-BE49-F238E27FC236}">
                <a16:creationId xmlns:a16="http://schemas.microsoft.com/office/drawing/2014/main" id="{3A420CA1-895E-48B1-A56A-8F1691AE95F9}"/>
              </a:ext>
            </a:extLst>
          </p:cNvPr>
          <p:cNvPicPr>
            <a:picLocks noChangeAspect="1"/>
          </p:cNvPicPr>
          <p:nvPr/>
        </p:nvPicPr>
        <p:blipFill>
          <a:blip r:embed="rId2"/>
          <a:stretch>
            <a:fillRect/>
          </a:stretch>
        </p:blipFill>
        <p:spPr>
          <a:xfrm>
            <a:off x="1335438" y="2386522"/>
            <a:ext cx="9340664" cy="35695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759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a:extLst>
              <a:ext uri="{FF2B5EF4-FFF2-40B4-BE49-F238E27FC236}">
                <a16:creationId xmlns:a16="http://schemas.microsoft.com/office/drawing/2014/main" id="{E3108690-3A39-45BF-9E80-ADD252A55416}"/>
              </a:ext>
            </a:extLst>
          </p:cNvPr>
          <p:cNvSpPr/>
          <p:nvPr/>
        </p:nvSpPr>
        <p:spPr>
          <a:xfrm>
            <a:off x="6191075" y="-9525"/>
            <a:ext cx="5243042" cy="6867525"/>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C374C"/>
                </a:solidFill>
              </a:rPr>
              <a:t>  </a:t>
            </a:r>
            <a:endParaRPr lang="en-US" sz="4000" dirty="0">
              <a:solidFill>
                <a:srgbClr val="2C374C"/>
              </a:solidFill>
            </a:endParaRPr>
          </a:p>
        </p:txBody>
      </p:sp>
      <p:grpSp>
        <p:nvGrpSpPr>
          <p:cNvPr id="6" name="Group 52">
            <a:extLst>
              <a:ext uri="{FF2B5EF4-FFF2-40B4-BE49-F238E27FC236}">
                <a16:creationId xmlns:a16="http://schemas.microsoft.com/office/drawing/2014/main" id="{C3D894FC-BBBD-4C3E-A12E-C1A9D7E86302}"/>
              </a:ext>
            </a:extLst>
          </p:cNvPr>
          <p:cNvGrpSpPr/>
          <p:nvPr/>
        </p:nvGrpSpPr>
        <p:grpSpPr>
          <a:xfrm rot="10800000">
            <a:off x="11694481" y="381000"/>
            <a:ext cx="261610" cy="682851"/>
            <a:chOff x="11687680" y="5722623"/>
            <a:chExt cx="261610" cy="682851"/>
          </a:xfrm>
        </p:grpSpPr>
        <p:sp>
          <p:nvSpPr>
            <p:cNvPr id="7" name="TextBox 53">
              <a:extLst>
                <a:ext uri="{FF2B5EF4-FFF2-40B4-BE49-F238E27FC236}">
                  <a16:creationId xmlns:a16="http://schemas.microsoft.com/office/drawing/2014/main" id="{24573A1B-9AF7-43BD-B737-F02E3D25999F}"/>
                </a:ext>
              </a:extLst>
            </p:cNvPr>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8" name="Straight Arrow Connector 54">
              <a:extLst>
                <a:ext uri="{FF2B5EF4-FFF2-40B4-BE49-F238E27FC236}">
                  <a16:creationId xmlns:a16="http://schemas.microsoft.com/office/drawing/2014/main" id="{91F906B7-4298-4ADC-84AE-D59336360CB5}"/>
                </a:ext>
              </a:extLst>
            </p:cNvPr>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26">
            <a:extLst>
              <a:ext uri="{FF2B5EF4-FFF2-40B4-BE49-F238E27FC236}">
                <a16:creationId xmlns:a16="http://schemas.microsoft.com/office/drawing/2014/main" id="{0B5AA718-2C7E-4C6B-97F5-6750185FC70D}"/>
              </a:ext>
            </a:extLst>
          </p:cNvPr>
          <p:cNvSpPr txBox="1"/>
          <p:nvPr/>
        </p:nvSpPr>
        <p:spPr>
          <a:xfrm>
            <a:off x="6862069" y="758113"/>
            <a:ext cx="3984896" cy="533351"/>
          </a:xfrm>
          <a:prstGeom prst="rect">
            <a:avLst/>
          </a:prstGeom>
          <a:noFill/>
        </p:spPr>
        <p:txBody>
          <a:bodyPr wrap="square" rtlCol="0">
            <a:spAutoFit/>
          </a:bodyPr>
          <a:lstStyle/>
          <a:p>
            <a:pPr>
              <a:lnSpc>
                <a:spcPts val="3600"/>
              </a:lnSpc>
            </a:pPr>
            <a:r>
              <a:rPr lang="de-DE" sz="2800" b="1" dirty="0">
                <a:solidFill>
                  <a:schemeClr val="bg1"/>
                </a:solidFill>
                <a:latin typeface="Archivo" pitchFamily="34" charset="0"/>
              </a:rPr>
              <a:t>02 Konfiguration</a:t>
            </a:r>
          </a:p>
        </p:txBody>
      </p:sp>
      <p:sp>
        <p:nvSpPr>
          <p:cNvPr id="11" name="Rectangle 18">
            <a:extLst>
              <a:ext uri="{FF2B5EF4-FFF2-40B4-BE49-F238E27FC236}">
                <a16:creationId xmlns:a16="http://schemas.microsoft.com/office/drawing/2014/main" id="{8AB8507A-3B9A-4ECA-9528-44C064663159}"/>
              </a:ext>
            </a:extLst>
          </p:cNvPr>
          <p:cNvSpPr/>
          <p:nvPr/>
        </p:nvSpPr>
        <p:spPr>
          <a:xfrm>
            <a:off x="6951500" y="1291464"/>
            <a:ext cx="454903" cy="4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32">
            <a:extLst>
              <a:ext uri="{FF2B5EF4-FFF2-40B4-BE49-F238E27FC236}">
                <a16:creationId xmlns:a16="http://schemas.microsoft.com/office/drawing/2014/main" id="{DC12FA8B-D7B7-4ADE-9FCC-03BD05C2C9C7}"/>
              </a:ext>
            </a:extLst>
          </p:cNvPr>
          <p:cNvSpPr txBox="1"/>
          <p:nvPr/>
        </p:nvSpPr>
        <p:spPr>
          <a:xfrm>
            <a:off x="7122128" y="1458863"/>
            <a:ext cx="3539263" cy="1200329"/>
          </a:xfrm>
          <a:prstGeom prst="rect">
            <a:avLst/>
          </a:prstGeom>
          <a:noFill/>
        </p:spPr>
        <p:txBody>
          <a:bodyPr wrap="square" rtlCol="0">
            <a:spAutoFit/>
          </a:bodyPr>
          <a:lstStyle/>
          <a:p>
            <a:r>
              <a:rPr lang="de-DE" sz="1200" dirty="0">
                <a:solidFill>
                  <a:schemeClr val="bg1"/>
                </a:solidFill>
                <a:latin typeface="Archivo" panose="020B0503020202020B04"/>
              </a:rPr>
              <a:t>Die Konfiguration finden Sie im Menü unter:</a:t>
            </a:r>
          </a:p>
          <a:p>
            <a:r>
              <a:rPr lang="de-DE" sz="1200" dirty="0">
                <a:solidFill>
                  <a:schemeClr val="bg1"/>
                </a:solidFill>
                <a:latin typeface="Archivo" panose="020B0503020202020B04"/>
              </a:rPr>
              <a:t> </a:t>
            </a:r>
          </a:p>
          <a:p>
            <a:pPr marL="171450" indent="-171450">
              <a:buFont typeface="Wingdings" panose="05000000000000000000" pitchFamily="2" charset="2"/>
              <a:buChar char="Ø"/>
            </a:pPr>
            <a:r>
              <a:rPr lang="de-DE" sz="1200" dirty="0">
                <a:solidFill>
                  <a:schemeClr val="bg1"/>
                </a:solidFill>
                <a:latin typeface="Archivo" panose="020B0503020202020B04"/>
              </a:rPr>
              <a:t>Shops --&gt; Konfiguration </a:t>
            </a:r>
          </a:p>
          <a:p>
            <a:endParaRPr lang="de-DE" sz="1200" dirty="0">
              <a:solidFill>
                <a:schemeClr val="bg1"/>
              </a:solidFill>
              <a:latin typeface="Archivo" panose="020B0503020202020B04"/>
            </a:endParaRPr>
          </a:p>
          <a:p>
            <a:pPr marL="171450" indent="-171450">
              <a:buFont typeface="Wingdings" panose="05000000000000000000" pitchFamily="2" charset="2"/>
              <a:buChar char="Ø"/>
            </a:pPr>
            <a:r>
              <a:rPr lang="de-DE" sz="1200" dirty="0" err="1">
                <a:solidFill>
                  <a:schemeClr val="bg1"/>
                </a:solidFill>
                <a:latin typeface="Archivo" panose="020B0503020202020B04"/>
              </a:rPr>
              <a:t>Commercers</a:t>
            </a:r>
            <a:r>
              <a:rPr lang="de-DE" sz="1200" dirty="0">
                <a:solidFill>
                  <a:schemeClr val="bg1"/>
                </a:solidFill>
                <a:latin typeface="Archivo" panose="020B0503020202020B04"/>
              </a:rPr>
              <a:t> --&gt; Slow </a:t>
            </a:r>
            <a:r>
              <a:rPr lang="de-DE" sz="1200" dirty="0" err="1">
                <a:solidFill>
                  <a:schemeClr val="bg1"/>
                </a:solidFill>
                <a:latin typeface="Archivo" panose="020B0503020202020B04"/>
              </a:rPr>
              <a:t>Mover</a:t>
            </a:r>
            <a:r>
              <a:rPr lang="de-DE" sz="1200" dirty="0">
                <a:solidFill>
                  <a:schemeClr val="bg1"/>
                </a:solidFill>
                <a:latin typeface="Archivo" panose="020B0503020202020B04"/>
              </a:rPr>
              <a:t> Report</a:t>
            </a:r>
          </a:p>
          <a:p>
            <a:pPr marL="171450" indent="-171450">
              <a:buFont typeface="Wingdings" panose="05000000000000000000" pitchFamily="2" charset="2"/>
              <a:buChar char="Ø"/>
            </a:pPr>
            <a:endParaRPr lang="de-DE" sz="1200" dirty="0">
              <a:solidFill>
                <a:schemeClr val="bg1"/>
              </a:solidFill>
              <a:latin typeface="Archivo" panose="020B0503020202020B04"/>
            </a:endParaRPr>
          </a:p>
        </p:txBody>
      </p:sp>
      <p:pic>
        <p:nvPicPr>
          <p:cNvPr id="3" name="Grafik 2">
            <a:extLst>
              <a:ext uri="{FF2B5EF4-FFF2-40B4-BE49-F238E27FC236}">
                <a16:creationId xmlns:a16="http://schemas.microsoft.com/office/drawing/2014/main" id="{F4FA3092-9EF0-4773-9AEF-529B060CD598}"/>
              </a:ext>
            </a:extLst>
          </p:cNvPr>
          <p:cNvPicPr>
            <a:picLocks noChangeAspect="1"/>
          </p:cNvPicPr>
          <p:nvPr/>
        </p:nvPicPr>
        <p:blipFill>
          <a:blip r:embed="rId2"/>
          <a:stretch>
            <a:fillRect/>
          </a:stretch>
        </p:blipFill>
        <p:spPr>
          <a:xfrm>
            <a:off x="961660" y="196637"/>
            <a:ext cx="3374967" cy="4307747"/>
          </a:xfrm>
          <a:prstGeom prst="rect">
            <a:avLst/>
          </a:prstGeom>
          <a:effectLst>
            <a:outerShdw blurRad="50800" dist="38100" dir="2700000" algn="tl" rotWithShape="0">
              <a:prstClr val="black">
                <a:alpha val="40000"/>
              </a:prstClr>
            </a:outerShdw>
          </a:effectLst>
        </p:spPr>
      </p:pic>
      <p:pic>
        <p:nvPicPr>
          <p:cNvPr id="5" name="Grafik 4">
            <a:extLst>
              <a:ext uri="{FF2B5EF4-FFF2-40B4-BE49-F238E27FC236}">
                <a16:creationId xmlns:a16="http://schemas.microsoft.com/office/drawing/2014/main" id="{AC56C553-6617-4EB5-940F-0BB7EB6EB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724" y="3607445"/>
            <a:ext cx="3460662" cy="20380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612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9D928309-FB4B-4790-8F9A-526333330F92}"/>
              </a:ext>
            </a:extLst>
          </p:cNvPr>
          <p:cNvSpPr/>
          <p:nvPr/>
        </p:nvSpPr>
        <p:spPr>
          <a:xfrm>
            <a:off x="723544" y="4572258"/>
            <a:ext cx="10744912" cy="2275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tangle 25">
            <a:extLst>
              <a:ext uri="{FF2B5EF4-FFF2-40B4-BE49-F238E27FC236}">
                <a16:creationId xmlns:a16="http://schemas.microsoft.com/office/drawing/2014/main" id="{02076049-5CA5-4EA0-8FD9-059A3EE70634}"/>
              </a:ext>
            </a:extLst>
          </p:cNvPr>
          <p:cNvSpPr/>
          <p:nvPr/>
        </p:nvSpPr>
        <p:spPr>
          <a:xfrm>
            <a:off x="723544" y="3428999"/>
            <a:ext cx="10744906" cy="3418307"/>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C374C"/>
                </a:solidFill>
              </a:rPr>
              <a:t>  </a:t>
            </a:r>
            <a:endParaRPr lang="en-US" sz="4000" dirty="0">
              <a:solidFill>
                <a:srgbClr val="2C374C"/>
              </a:solidFill>
            </a:endParaRPr>
          </a:p>
        </p:txBody>
      </p:sp>
      <p:grpSp>
        <p:nvGrpSpPr>
          <p:cNvPr id="6" name="Group 52">
            <a:extLst>
              <a:ext uri="{FF2B5EF4-FFF2-40B4-BE49-F238E27FC236}">
                <a16:creationId xmlns:a16="http://schemas.microsoft.com/office/drawing/2014/main" id="{C3D894FC-BBBD-4C3E-A12E-C1A9D7E86302}"/>
              </a:ext>
            </a:extLst>
          </p:cNvPr>
          <p:cNvGrpSpPr/>
          <p:nvPr/>
        </p:nvGrpSpPr>
        <p:grpSpPr>
          <a:xfrm rot="10800000">
            <a:off x="11694481" y="381000"/>
            <a:ext cx="261610" cy="682851"/>
            <a:chOff x="11687680" y="5722623"/>
            <a:chExt cx="261610" cy="682851"/>
          </a:xfrm>
        </p:grpSpPr>
        <p:sp>
          <p:nvSpPr>
            <p:cNvPr id="7" name="TextBox 53">
              <a:extLst>
                <a:ext uri="{FF2B5EF4-FFF2-40B4-BE49-F238E27FC236}">
                  <a16:creationId xmlns:a16="http://schemas.microsoft.com/office/drawing/2014/main" id="{24573A1B-9AF7-43BD-B737-F02E3D25999F}"/>
                </a:ext>
              </a:extLst>
            </p:cNvPr>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8" name="Straight Arrow Connector 54">
              <a:extLst>
                <a:ext uri="{FF2B5EF4-FFF2-40B4-BE49-F238E27FC236}">
                  <a16:creationId xmlns:a16="http://schemas.microsoft.com/office/drawing/2014/main" id="{91F906B7-4298-4ADC-84AE-D59336360CB5}"/>
                </a:ext>
              </a:extLst>
            </p:cNvPr>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26">
            <a:extLst>
              <a:ext uri="{FF2B5EF4-FFF2-40B4-BE49-F238E27FC236}">
                <a16:creationId xmlns:a16="http://schemas.microsoft.com/office/drawing/2014/main" id="{0B5AA718-2C7E-4C6B-97F5-6750185FC70D}"/>
              </a:ext>
            </a:extLst>
          </p:cNvPr>
          <p:cNvSpPr txBox="1"/>
          <p:nvPr/>
        </p:nvSpPr>
        <p:spPr>
          <a:xfrm>
            <a:off x="1164157" y="3943281"/>
            <a:ext cx="2916020" cy="533351"/>
          </a:xfrm>
          <a:prstGeom prst="rect">
            <a:avLst/>
          </a:prstGeom>
          <a:noFill/>
        </p:spPr>
        <p:txBody>
          <a:bodyPr wrap="square" rtlCol="0">
            <a:spAutoFit/>
          </a:bodyPr>
          <a:lstStyle/>
          <a:p>
            <a:pPr>
              <a:lnSpc>
                <a:spcPts val="3600"/>
              </a:lnSpc>
            </a:pPr>
            <a:r>
              <a:rPr lang="de-DE" sz="2800" b="1" dirty="0">
                <a:solidFill>
                  <a:schemeClr val="bg1"/>
                </a:solidFill>
                <a:latin typeface="Archivo" pitchFamily="34" charset="0"/>
              </a:rPr>
              <a:t>02 Konfiguration </a:t>
            </a:r>
          </a:p>
        </p:txBody>
      </p:sp>
      <p:sp>
        <p:nvSpPr>
          <p:cNvPr id="11" name="Rectangle 18">
            <a:extLst>
              <a:ext uri="{FF2B5EF4-FFF2-40B4-BE49-F238E27FC236}">
                <a16:creationId xmlns:a16="http://schemas.microsoft.com/office/drawing/2014/main" id="{8AB8507A-3B9A-4ECA-9528-44C064663159}"/>
              </a:ext>
            </a:extLst>
          </p:cNvPr>
          <p:cNvSpPr/>
          <p:nvPr/>
        </p:nvSpPr>
        <p:spPr>
          <a:xfrm>
            <a:off x="1253588" y="4496843"/>
            <a:ext cx="454903" cy="4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32">
            <a:extLst>
              <a:ext uri="{FF2B5EF4-FFF2-40B4-BE49-F238E27FC236}">
                <a16:creationId xmlns:a16="http://schemas.microsoft.com/office/drawing/2014/main" id="{DC12FA8B-D7B7-4ADE-9FCC-03BD05C2C9C7}"/>
              </a:ext>
            </a:extLst>
          </p:cNvPr>
          <p:cNvSpPr txBox="1"/>
          <p:nvPr/>
        </p:nvSpPr>
        <p:spPr>
          <a:xfrm>
            <a:off x="1256436" y="4689409"/>
            <a:ext cx="9775087" cy="830997"/>
          </a:xfrm>
          <a:prstGeom prst="rect">
            <a:avLst/>
          </a:prstGeom>
          <a:noFill/>
        </p:spPr>
        <p:txBody>
          <a:bodyPr wrap="square" rtlCol="0">
            <a:spAutoFit/>
          </a:bodyPr>
          <a:lstStyle/>
          <a:p>
            <a:r>
              <a:rPr lang="de-DE" sz="1200" dirty="0">
                <a:solidFill>
                  <a:schemeClr val="bg1"/>
                </a:solidFill>
                <a:latin typeface="Archivo" panose="020B0503020202020B04"/>
              </a:rPr>
              <a:t>In den Konfigurationen können Sie einstellen, ab welchem Alter die Artikel berücksichtigt werden sollen, Verkäufe der letzten X Tage für die Reichweitenberechnung berücksichtigt werden sollen, wenn ein Artikel in einer definierten Zeit nicht bestellt wurde und wenn die Bestandsreichweite größer ist als X Tage wird es ein Slow </a:t>
            </a:r>
            <a:r>
              <a:rPr lang="de-DE" sz="1200" dirty="0" err="1">
                <a:solidFill>
                  <a:schemeClr val="bg1"/>
                </a:solidFill>
                <a:latin typeface="Archivo" panose="020B0503020202020B04"/>
              </a:rPr>
              <a:t>Mover</a:t>
            </a:r>
            <a:r>
              <a:rPr lang="de-DE" sz="1200" dirty="0">
                <a:solidFill>
                  <a:schemeClr val="bg1"/>
                </a:solidFill>
                <a:latin typeface="Archivo" panose="020B0503020202020B04"/>
              </a:rPr>
              <a:t>. Außerdem können Sie festlegen, ob Artikel ohne Lagerbestand und deaktiviert Artikel im Report berücksichtigt werden soll. Das Trennzeichen für den Export und die zeitliche </a:t>
            </a:r>
            <a:r>
              <a:rPr lang="de-DE" sz="1200" dirty="0" err="1">
                <a:solidFill>
                  <a:schemeClr val="bg1"/>
                </a:solidFill>
                <a:latin typeface="Archivo" panose="020B0503020202020B04"/>
              </a:rPr>
              <a:t>Cron</a:t>
            </a:r>
            <a:r>
              <a:rPr lang="de-DE" sz="1200" dirty="0">
                <a:solidFill>
                  <a:schemeClr val="bg1"/>
                </a:solidFill>
                <a:latin typeface="Archivo" panose="020B0503020202020B04"/>
              </a:rPr>
              <a:t> Ausführung können Sie ebenfalls in den Konfigurationen individuell festlegen.</a:t>
            </a:r>
          </a:p>
        </p:txBody>
      </p:sp>
      <p:pic>
        <p:nvPicPr>
          <p:cNvPr id="12" name="Grafik 11">
            <a:extLst>
              <a:ext uri="{FF2B5EF4-FFF2-40B4-BE49-F238E27FC236}">
                <a16:creationId xmlns:a16="http://schemas.microsoft.com/office/drawing/2014/main" id="{1D2F887D-BB70-41FE-8EBE-EC204585BD94}"/>
              </a:ext>
            </a:extLst>
          </p:cNvPr>
          <p:cNvPicPr>
            <a:picLocks noChangeAspect="1"/>
          </p:cNvPicPr>
          <p:nvPr/>
        </p:nvPicPr>
        <p:blipFill rotWithShape="1">
          <a:blip r:embed="rId2"/>
          <a:srcRect b="29250"/>
          <a:stretch/>
        </p:blipFill>
        <p:spPr>
          <a:xfrm>
            <a:off x="4018337" y="469783"/>
            <a:ext cx="6904128" cy="2959214"/>
          </a:xfrm>
          <a:prstGeom prst="rect">
            <a:avLst/>
          </a:prstGeom>
        </p:spPr>
      </p:pic>
      <p:pic>
        <p:nvPicPr>
          <p:cNvPr id="3" name="Grafik 2">
            <a:extLst>
              <a:ext uri="{FF2B5EF4-FFF2-40B4-BE49-F238E27FC236}">
                <a16:creationId xmlns:a16="http://schemas.microsoft.com/office/drawing/2014/main" id="{BF897197-3F72-4648-8464-D02DF8C1F7F8}"/>
              </a:ext>
            </a:extLst>
          </p:cNvPr>
          <p:cNvPicPr>
            <a:picLocks noChangeAspect="1"/>
          </p:cNvPicPr>
          <p:nvPr/>
        </p:nvPicPr>
        <p:blipFill>
          <a:blip r:embed="rId3"/>
          <a:stretch>
            <a:fillRect/>
          </a:stretch>
        </p:blipFill>
        <p:spPr>
          <a:xfrm>
            <a:off x="4199949" y="572207"/>
            <a:ext cx="6584614" cy="37962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776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a:extLst>
              <a:ext uri="{FF2B5EF4-FFF2-40B4-BE49-F238E27FC236}">
                <a16:creationId xmlns:a16="http://schemas.microsoft.com/office/drawing/2014/main" id="{E3108690-3A39-45BF-9E80-ADD252A55416}"/>
              </a:ext>
            </a:extLst>
          </p:cNvPr>
          <p:cNvSpPr/>
          <p:nvPr/>
        </p:nvSpPr>
        <p:spPr>
          <a:xfrm>
            <a:off x="746614" y="-9525"/>
            <a:ext cx="5243042" cy="6867525"/>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C374C"/>
                </a:solidFill>
              </a:rPr>
              <a:t>  </a:t>
            </a:r>
            <a:endParaRPr lang="en-US" sz="4000" dirty="0">
              <a:solidFill>
                <a:srgbClr val="2C374C"/>
              </a:solidFill>
            </a:endParaRPr>
          </a:p>
        </p:txBody>
      </p:sp>
      <p:grpSp>
        <p:nvGrpSpPr>
          <p:cNvPr id="6" name="Group 52">
            <a:extLst>
              <a:ext uri="{FF2B5EF4-FFF2-40B4-BE49-F238E27FC236}">
                <a16:creationId xmlns:a16="http://schemas.microsoft.com/office/drawing/2014/main" id="{C3D894FC-BBBD-4C3E-A12E-C1A9D7E86302}"/>
              </a:ext>
            </a:extLst>
          </p:cNvPr>
          <p:cNvGrpSpPr/>
          <p:nvPr/>
        </p:nvGrpSpPr>
        <p:grpSpPr>
          <a:xfrm rot="10800000">
            <a:off x="11694481" y="381000"/>
            <a:ext cx="261610" cy="682851"/>
            <a:chOff x="11687680" y="5722623"/>
            <a:chExt cx="261610" cy="682851"/>
          </a:xfrm>
        </p:grpSpPr>
        <p:sp>
          <p:nvSpPr>
            <p:cNvPr id="7" name="TextBox 53">
              <a:extLst>
                <a:ext uri="{FF2B5EF4-FFF2-40B4-BE49-F238E27FC236}">
                  <a16:creationId xmlns:a16="http://schemas.microsoft.com/office/drawing/2014/main" id="{24573A1B-9AF7-43BD-B737-F02E3D25999F}"/>
                </a:ext>
              </a:extLst>
            </p:cNvPr>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8" name="Straight Arrow Connector 54">
              <a:extLst>
                <a:ext uri="{FF2B5EF4-FFF2-40B4-BE49-F238E27FC236}">
                  <a16:creationId xmlns:a16="http://schemas.microsoft.com/office/drawing/2014/main" id="{91F906B7-4298-4ADC-84AE-D59336360CB5}"/>
                </a:ext>
              </a:extLst>
            </p:cNvPr>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26">
            <a:extLst>
              <a:ext uri="{FF2B5EF4-FFF2-40B4-BE49-F238E27FC236}">
                <a16:creationId xmlns:a16="http://schemas.microsoft.com/office/drawing/2014/main" id="{0B5AA718-2C7E-4C6B-97F5-6750185FC70D}"/>
              </a:ext>
            </a:extLst>
          </p:cNvPr>
          <p:cNvSpPr txBox="1"/>
          <p:nvPr/>
        </p:nvSpPr>
        <p:spPr>
          <a:xfrm>
            <a:off x="970155" y="748232"/>
            <a:ext cx="4957893" cy="533351"/>
          </a:xfrm>
          <a:prstGeom prst="rect">
            <a:avLst/>
          </a:prstGeom>
          <a:noFill/>
        </p:spPr>
        <p:txBody>
          <a:bodyPr wrap="square" rtlCol="0">
            <a:spAutoFit/>
          </a:bodyPr>
          <a:lstStyle/>
          <a:p>
            <a:pPr>
              <a:lnSpc>
                <a:spcPts val="3600"/>
              </a:lnSpc>
            </a:pPr>
            <a:r>
              <a:rPr lang="de-DE" sz="2800" b="1" dirty="0">
                <a:solidFill>
                  <a:schemeClr val="bg1"/>
                </a:solidFill>
                <a:latin typeface="Archivo" pitchFamily="34" charset="0"/>
              </a:rPr>
              <a:t>03 Beispiele</a:t>
            </a:r>
          </a:p>
        </p:txBody>
      </p:sp>
      <p:sp>
        <p:nvSpPr>
          <p:cNvPr id="11" name="Rectangle 18">
            <a:extLst>
              <a:ext uri="{FF2B5EF4-FFF2-40B4-BE49-F238E27FC236}">
                <a16:creationId xmlns:a16="http://schemas.microsoft.com/office/drawing/2014/main" id="{8AB8507A-3B9A-4ECA-9528-44C064663159}"/>
              </a:ext>
            </a:extLst>
          </p:cNvPr>
          <p:cNvSpPr/>
          <p:nvPr/>
        </p:nvSpPr>
        <p:spPr>
          <a:xfrm>
            <a:off x="1012089" y="1188416"/>
            <a:ext cx="454903" cy="4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32">
            <a:extLst>
              <a:ext uri="{FF2B5EF4-FFF2-40B4-BE49-F238E27FC236}">
                <a16:creationId xmlns:a16="http://schemas.microsoft.com/office/drawing/2014/main" id="{B756EFDB-34B5-4BF6-A8B1-7834D7393137}"/>
              </a:ext>
            </a:extLst>
          </p:cNvPr>
          <p:cNvSpPr txBox="1"/>
          <p:nvPr/>
        </p:nvSpPr>
        <p:spPr>
          <a:xfrm>
            <a:off x="1056904" y="1915792"/>
            <a:ext cx="3624153" cy="3046988"/>
          </a:xfrm>
          <a:prstGeom prst="rect">
            <a:avLst/>
          </a:prstGeom>
          <a:noFill/>
        </p:spPr>
        <p:txBody>
          <a:bodyPr wrap="square" rtlCol="0">
            <a:spAutoFit/>
          </a:bodyPr>
          <a:lstStyle/>
          <a:p>
            <a:r>
              <a:rPr lang="de-DE" sz="1200" dirty="0">
                <a:solidFill>
                  <a:schemeClr val="bg1"/>
                </a:solidFill>
                <a:latin typeface="Archivo" panose="020B0503020202020B04"/>
              </a:rPr>
              <a:t>Um den Hintergrundablauf besser verstehen zu können, werden wir Ihnen einige Beispiele zeigen. Für die Artikel haben wir die Konfigurationen wie folgt eingestellt:</a:t>
            </a:r>
          </a:p>
          <a:p>
            <a:endParaRPr lang="de-DE" sz="1200" dirty="0">
              <a:solidFill>
                <a:schemeClr val="bg1"/>
              </a:solidFill>
              <a:latin typeface="Archivo" panose="020B0503020202020B04"/>
            </a:endParaRPr>
          </a:p>
          <a:p>
            <a:pPr marL="171450" indent="-171450">
              <a:buFont typeface="Wingdings" panose="05000000000000000000" pitchFamily="2" charset="2"/>
              <a:buChar char="Ø"/>
            </a:pPr>
            <a:r>
              <a:rPr lang="de-DE" sz="1200" dirty="0">
                <a:solidFill>
                  <a:schemeClr val="bg1"/>
                </a:solidFill>
                <a:latin typeface="Archivo" panose="020B0503020202020B04"/>
              </a:rPr>
              <a:t>der Artikel kann erst nach 30 Tagen ein Slow </a:t>
            </a:r>
            <a:r>
              <a:rPr lang="de-DE" sz="1200" dirty="0" err="1">
                <a:solidFill>
                  <a:schemeClr val="bg1"/>
                </a:solidFill>
                <a:latin typeface="Archivo" panose="020B0503020202020B04"/>
              </a:rPr>
              <a:t>Mover</a:t>
            </a:r>
            <a:r>
              <a:rPr lang="de-DE" sz="1200" dirty="0">
                <a:solidFill>
                  <a:schemeClr val="bg1"/>
                </a:solidFill>
                <a:latin typeface="Archivo" panose="020B0503020202020B04"/>
              </a:rPr>
              <a:t> werden</a:t>
            </a:r>
          </a:p>
          <a:p>
            <a:pPr marL="171450" indent="-171450">
              <a:buFont typeface="Wingdings" panose="05000000000000000000" pitchFamily="2" charset="2"/>
              <a:buChar char="Ø"/>
            </a:pPr>
            <a:r>
              <a:rPr lang="de-DE" sz="1200" dirty="0">
                <a:solidFill>
                  <a:schemeClr val="bg1"/>
                </a:solidFill>
                <a:latin typeface="Archivo" panose="020B0503020202020B04"/>
              </a:rPr>
              <a:t>die Verkäufe der letzten 180 Tage werden für die Reichweitenberechnung berücksichtigt</a:t>
            </a:r>
          </a:p>
          <a:p>
            <a:pPr marL="171450" indent="-171450">
              <a:buFont typeface="Wingdings" panose="05000000000000000000" pitchFamily="2" charset="2"/>
              <a:buChar char="Ø"/>
            </a:pPr>
            <a:r>
              <a:rPr lang="de-DE" sz="1200" dirty="0">
                <a:solidFill>
                  <a:schemeClr val="bg1"/>
                </a:solidFill>
                <a:latin typeface="Archivo" panose="020B0503020202020B04"/>
              </a:rPr>
              <a:t>nach 90 Tagen gilt der Artikel als Slow </a:t>
            </a:r>
            <a:r>
              <a:rPr lang="de-DE" sz="1200" dirty="0" err="1">
                <a:solidFill>
                  <a:schemeClr val="bg1"/>
                </a:solidFill>
                <a:latin typeface="Archivo" panose="020B0503020202020B04"/>
              </a:rPr>
              <a:t>Mover</a:t>
            </a:r>
            <a:r>
              <a:rPr lang="de-DE" sz="1200" dirty="0">
                <a:solidFill>
                  <a:schemeClr val="bg1"/>
                </a:solidFill>
                <a:latin typeface="Archivo" panose="020B0503020202020B04"/>
              </a:rPr>
              <a:t>, wenn er nicht verkauft wurde</a:t>
            </a:r>
          </a:p>
          <a:p>
            <a:pPr marL="171450" indent="-171450">
              <a:buFont typeface="Wingdings" panose="05000000000000000000" pitchFamily="2" charset="2"/>
              <a:buChar char="Ø"/>
            </a:pPr>
            <a:r>
              <a:rPr lang="de-DE" sz="1200" dirty="0">
                <a:solidFill>
                  <a:schemeClr val="bg1"/>
                </a:solidFill>
                <a:latin typeface="Archivo" panose="020B0503020202020B04"/>
              </a:rPr>
              <a:t>wenn die Bestandsreichweite größer als 365 Tage beträgt, ist der Artikel ein Slow </a:t>
            </a:r>
            <a:r>
              <a:rPr lang="de-DE" sz="1200" dirty="0" err="1">
                <a:solidFill>
                  <a:schemeClr val="bg1"/>
                </a:solidFill>
                <a:latin typeface="Archivo" panose="020B0503020202020B04"/>
              </a:rPr>
              <a:t>Mover</a:t>
            </a:r>
            <a:endParaRPr lang="de-DE" sz="1200" dirty="0">
              <a:solidFill>
                <a:schemeClr val="bg1"/>
              </a:solidFill>
              <a:latin typeface="Archivo" panose="020B0503020202020B04"/>
            </a:endParaRPr>
          </a:p>
          <a:p>
            <a:pPr marL="171450" indent="-171450">
              <a:buFont typeface="Wingdings" panose="05000000000000000000" pitchFamily="2" charset="2"/>
              <a:buChar char="Ø"/>
            </a:pPr>
            <a:endParaRPr lang="de-DE" sz="1200" dirty="0">
              <a:solidFill>
                <a:schemeClr val="bg1"/>
              </a:solidFill>
              <a:latin typeface="Archivo" panose="020B0503020202020B04"/>
            </a:endParaRPr>
          </a:p>
          <a:p>
            <a:r>
              <a:rPr lang="de-DE" sz="1200" dirty="0">
                <a:solidFill>
                  <a:schemeClr val="bg1"/>
                </a:solidFill>
                <a:latin typeface="Archivo" panose="020B0503020202020B04"/>
              </a:rPr>
              <a:t>Zusätzlich werden sowohl deaktiviert Artikel als auch Artikel ohne Bestand im Report berücksichtigt.</a:t>
            </a:r>
          </a:p>
        </p:txBody>
      </p:sp>
      <p:pic>
        <p:nvPicPr>
          <p:cNvPr id="5" name="Grafik 4">
            <a:extLst>
              <a:ext uri="{FF2B5EF4-FFF2-40B4-BE49-F238E27FC236}">
                <a16:creationId xmlns:a16="http://schemas.microsoft.com/office/drawing/2014/main" id="{EE61E475-32C5-4E3D-8EDB-B3E18F8B0328}"/>
              </a:ext>
            </a:extLst>
          </p:cNvPr>
          <p:cNvPicPr>
            <a:picLocks noChangeAspect="1"/>
          </p:cNvPicPr>
          <p:nvPr/>
        </p:nvPicPr>
        <p:blipFill>
          <a:blip r:embed="rId2"/>
          <a:stretch>
            <a:fillRect/>
          </a:stretch>
        </p:blipFill>
        <p:spPr>
          <a:xfrm>
            <a:off x="5020588" y="1400962"/>
            <a:ext cx="5990732" cy="3399988"/>
          </a:xfrm>
          <a:prstGeom prst="rect">
            <a:avLst/>
          </a:prstGeom>
          <a:effectLst>
            <a:outerShdw blurRad="50800" dist="38100" dir="2700000" algn="tl" rotWithShape="0">
              <a:prstClr val="black">
                <a:alpha val="40000"/>
              </a:prstClr>
            </a:outerShdw>
          </a:effectLst>
        </p:spPr>
      </p:pic>
      <p:pic>
        <p:nvPicPr>
          <p:cNvPr id="13" name="Grafik 12">
            <a:extLst>
              <a:ext uri="{FF2B5EF4-FFF2-40B4-BE49-F238E27FC236}">
                <a16:creationId xmlns:a16="http://schemas.microsoft.com/office/drawing/2014/main" id="{65FDFAFF-35E9-40E3-A5BC-7FAADB460CAE}"/>
              </a:ext>
            </a:extLst>
          </p:cNvPr>
          <p:cNvPicPr>
            <a:picLocks noChangeAspect="1"/>
          </p:cNvPicPr>
          <p:nvPr/>
        </p:nvPicPr>
        <p:blipFill rotWithShape="1">
          <a:blip r:embed="rId3"/>
          <a:srcRect b="29250"/>
          <a:stretch/>
        </p:blipFill>
        <p:spPr>
          <a:xfrm rot="5400000">
            <a:off x="6784949" y="487434"/>
            <a:ext cx="3600811" cy="5189113"/>
          </a:xfrm>
          <a:prstGeom prst="rect">
            <a:avLst/>
          </a:prstGeom>
        </p:spPr>
      </p:pic>
    </p:spTree>
    <p:extLst>
      <p:ext uri="{BB962C8B-B14F-4D97-AF65-F5344CB8AC3E}">
        <p14:creationId xmlns:p14="http://schemas.microsoft.com/office/powerpoint/2010/main" val="406008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07099C48-D2DB-43DA-AE55-3259EF17BB18}"/>
              </a:ext>
            </a:extLst>
          </p:cNvPr>
          <p:cNvSpPr/>
          <p:nvPr/>
        </p:nvSpPr>
        <p:spPr>
          <a:xfrm>
            <a:off x="1335248" y="3223052"/>
            <a:ext cx="9939555" cy="1087397"/>
          </a:xfrm>
          <a:prstGeom prst="rect">
            <a:avLst/>
          </a:prstGeom>
          <a:noFill/>
          <a:ln w="38100">
            <a:solidFill>
              <a:srgbClr val="E2001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74B430F4-5B45-4839-92AB-9F073FCA623F}"/>
              </a:ext>
            </a:extLst>
          </p:cNvPr>
          <p:cNvSpPr/>
          <p:nvPr/>
        </p:nvSpPr>
        <p:spPr>
          <a:xfrm>
            <a:off x="1182849" y="3070652"/>
            <a:ext cx="9076888" cy="2608695"/>
          </a:xfrm>
          <a:prstGeom prst="rect">
            <a:avLst/>
          </a:prstGeom>
          <a:noFill/>
          <a:ln w="38100">
            <a:solidFill>
              <a:srgbClr val="E2001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tangle 25">
            <a:extLst>
              <a:ext uri="{FF2B5EF4-FFF2-40B4-BE49-F238E27FC236}">
                <a16:creationId xmlns:a16="http://schemas.microsoft.com/office/drawing/2014/main" id="{02076049-5CA5-4EA0-8FD9-059A3EE70634}"/>
              </a:ext>
            </a:extLst>
          </p:cNvPr>
          <p:cNvSpPr/>
          <p:nvPr/>
        </p:nvSpPr>
        <p:spPr>
          <a:xfrm>
            <a:off x="723550" y="0"/>
            <a:ext cx="10744906" cy="3418307"/>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C374C"/>
                </a:solidFill>
              </a:rPr>
              <a:t>  </a:t>
            </a:r>
            <a:endParaRPr lang="en-US" sz="4000" dirty="0">
              <a:solidFill>
                <a:srgbClr val="2C374C"/>
              </a:solidFill>
            </a:endParaRPr>
          </a:p>
        </p:txBody>
      </p:sp>
      <p:grpSp>
        <p:nvGrpSpPr>
          <p:cNvPr id="6" name="Group 52">
            <a:extLst>
              <a:ext uri="{FF2B5EF4-FFF2-40B4-BE49-F238E27FC236}">
                <a16:creationId xmlns:a16="http://schemas.microsoft.com/office/drawing/2014/main" id="{C3D894FC-BBBD-4C3E-A12E-C1A9D7E86302}"/>
              </a:ext>
            </a:extLst>
          </p:cNvPr>
          <p:cNvGrpSpPr/>
          <p:nvPr/>
        </p:nvGrpSpPr>
        <p:grpSpPr>
          <a:xfrm rot="10800000">
            <a:off x="11694481" y="381000"/>
            <a:ext cx="261610" cy="682851"/>
            <a:chOff x="11687680" y="5722623"/>
            <a:chExt cx="261610" cy="682851"/>
          </a:xfrm>
        </p:grpSpPr>
        <p:sp>
          <p:nvSpPr>
            <p:cNvPr id="7" name="TextBox 53">
              <a:extLst>
                <a:ext uri="{FF2B5EF4-FFF2-40B4-BE49-F238E27FC236}">
                  <a16:creationId xmlns:a16="http://schemas.microsoft.com/office/drawing/2014/main" id="{24573A1B-9AF7-43BD-B737-F02E3D25999F}"/>
                </a:ext>
              </a:extLst>
            </p:cNvPr>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8" name="Straight Arrow Connector 54">
              <a:extLst>
                <a:ext uri="{FF2B5EF4-FFF2-40B4-BE49-F238E27FC236}">
                  <a16:creationId xmlns:a16="http://schemas.microsoft.com/office/drawing/2014/main" id="{91F906B7-4298-4ADC-84AE-D59336360CB5}"/>
                </a:ext>
              </a:extLst>
            </p:cNvPr>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26">
            <a:extLst>
              <a:ext uri="{FF2B5EF4-FFF2-40B4-BE49-F238E27FC236}">
                <a16:creationId xmlns:a16="http://schemas.microsoft.com/office/drawing/2014/main" id="{0B5AA718-2C7E-4C6B-97F5-6750185FC70D}"/>
              </a:ext>
            </a:extLst>
          </p:cNvPr>
          <p:cNvSpPr txBox="1"/>
          <p:nvPr/>
        </p:nvSpPr>
        <p:spPr>
          <a:xfrm>
            <a:off x="1018556" y="301878"/>
            <a:ext cx="6976152" cy="995016"/>
          </a:xfrm>
          <a:prstGeom prst="rect">
            <a:avLst/>
          </a:prstGeom>
          <a:noFill/>
        </p:spPr>
        <p:txBody>
          <a:bodyPr wrap="square" rtlCol="0">
            <a:spAutoFit/>
          </a:bodyPr>
          <a:lstStyle/>
          <a:p>
            <a:pPr>
              <a:lnSpc>
                <a:spcPts val="3600"/>
              </a:lnSpc>
            </a:pPr>
            <a:r>
              <a:rPr lang="de-DE" sz="2800" b="1" dirty="0">
                <a:solidFill>
                  <a:schemeClr val="bg1"/>
                </a:solidFill>
                <a:latin typeface="Archivo" pitchFamily="34" charset="0"/>
              </a:rPr>
              <a:t>03 Beispiele</a:t>
            </a:r>
          </a:p>
          <a:p>
            <a:pPr>
              <a:lnSpc>
                <a:spcPts val="3600"/>
              </a:lnSpc>
            </a:pPr>
            <a:endParaRPr lang="de-DE" sz="2800" b="1" dirty="0">
              <a:solidFill>
                <a:schemeClr val="bg1"/>
              </a:solidFill>
              <a:latin typeface="Archivo" pitchFamily="34" charset="0"/>
            </a:endParaRPr>
          </a:p>
        </p:txBody>
      </p:sp>
      <p:sp>
        <p:nvSpPr>
          <p:cNvPr id="11" name="Rectangle 18">
            <a:extLst>
              <a:ext uri="{FF2B5EF4-FFF2-40B4-BE49-F238E27FC236}">
                <a16:creationId xmlns:a16="http://schemas.microsoft.com/office/drawing/2014/main" id="{8AB8507A-3B9A-4ECA-9528-44C064663159}"/>
              </a:ext>
            </a:extLst>
          </p:cNvPr>
          <p:cNvSpPr/>
          <p:nvPr/>
        </p:nvSpPr>
        <p:spPr>
          <a:xfrm>
            <a:off x="1107987" y="855440"/>
            <a:ext cx="454903" cy="4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feld 15">
            <a:extLst>
              <a:ext uri="{FF2B5EF4-FFF2-40B4-BE49-F238E27FC236}">
                <a16:creationId xmlns:a16="http://schemas.microsoft.com/office/drawing/2014/main" id="{C99E1AB0-2BFB-4AA9-B176-BBD33D72EFBF}"/>
              </a:ext>
            </a:extLst>
          </p:cNvPr>
          <p:cNvSpPr txBox="1"/>
          <p:nvPr/>
        </p:nvSpPr>
        <p:spPr>
          <a:xfrm>
            <a:off x="1254396" y="1347513"/>
            <a:ext cx="4129196" cy="1200329"/>
          </a:xfrm>
          <a:prstGeom prst="rect">
            <a:avLst/>
          </a:prstGeom>
          <a:noFill/>
        </p:spPr>
        <p:txBody>
          <a:bodyPr wrap="square" rtlCol="0">
            <a:spAutoFit/>
          </a:bodyPr>
          <a:lstStyle/>
          <a:p>
            <a:r>
              <a:rPr lang="de-DE" sz="1200" dirty="0">
                <a:solidFill>
                  <a:schemeClr val="bg1"/>
                </a:solidFill>
                <a:latin typeface="Archivo" panose="020B0503020202020B04"/>
              </a:rPr>
              <a:t>Der Artikel Charles </a:t>
            </a:r>
            <a:r>
              <a:rPr lang="de-DE" sz="1200" dirty="0" err="1">
                <a:solidFill>
                  <a:schemeClr val="bg1"/>
                </a:solidFill>
                <a:latin typeface="Archivo" panose="020B0503020202020B04"/>
              </a:rPr>
              <a:t>Heidsieck</a:t>
            </a:r>
            <a:r>
              <a:rPr lang="de-DE" sz="1200" dirty="0">
                <a:solidFill>
                  <a:schemeClr val="bg1"/>
                </a:solidFill>
                <a:latin typeface="Archivo" panose="020B0503020202020B04"/>
              </a:rPr>
              <a:t> Kühler wurde am 18.03 2021 erstellt (ist älter als 90 Tag </a:t>
            </a:r>
            <a:r>
              <a:rPr lang="de-DE" sz="1200" dirty="0">
                <a:solidFill>
                  <a:schemeClr val="bg1"/>
                </a:solidFill>
                <a:latin typeface="Archivo" panose="020B0503020202020B04"/>
                <a:sym typeface="Wingdings" panose="05000000000000000000" pitchFamily="2" charset="2"/>
              </a:rPr>
              <a:t> kann also berücksichtigt werden), hat einen Bestand von 28, mit einer Bestandsreichweite von 999999 Tagen. Da der Artikel die letzten 180 nicht einmal verkauft wurde, handelt es sich bei diesem Artikel um ein Slow </a:t>
            </a:r>
            <a:r>
              <a:rPr lang="de-DE" sz="1200" dirty="0" err="1">
                <a:solidFill>
                  <a:schemeClr val="bg1"/>
                </a:solidFill>
                <a:latin typeface="Archivo" panose="020B0503020202020B04"/>
                <a:sym typeface="Wingdings" panose="05000000000000000000" pitchFamily="2" charset="2"/>
              </a:rPr>
              <a:t>Mover</a:t>
            </a:r>
            <a:r>
              <a:rPr lang="de-DE" sz="1200" dirty="0">
                <a:solidFill>
                  <a:schemeClr val="bg1"/>
                </a:solidFill>
                <a:latin typeface="Archivo" panose="020B0503020202020B04"/>
                <a:sym typeface="Wingdings" panose="05000000000000000000" pitchFamily="2" charset="2"/>
              </a:rPr>
              <a:t>.</a:t>
            </a:r>
            <a:endParaRPr lang="de-DE" sz="1200" dirty="0">
              <a:solidFill>
                <a:schemeClr val="bg1"/>
              </a:solidFill>
              <a:latin typeface="Archivo" panose="020B0503020202020B04"/>
            </a:endParaRPr>
          </a:p>
        </p:txBody>
      </p:sp>
      <p:pic>
        <p:nvPicPr>
          <p:cNvPr id="5" name="Grafik 4">
            <a:extLst>
              <a:ext uri="{FF2B5EF4-FFF2-40B4-BE49-F238E27FC236}">
                <a16:creationId xmlns:a16="http://schemas.microsoft.com/office/drawing/2014/main" id="{4844F714-4992-4067-8FCB-6879F0725A13}"/>
              </a:ext>
            </a:extLst>
          </p:cNvPr>
          <p:cNvPicPr>
            <a:picLocks noChangeAspect="1"/>
          </p:cNvPicPr>
          <p:nvPr/>
        </p:nvPicPr>
        <p:blipFill>
          <a:blip r:embed="rId2"/>
          <a:stretch>
            <a:fillRect/>
          </a:stretch>
        </p:blipFill>
        <p:spPr>
          <a:xfrm>
            <a:off x="1254155" y="3439694"/>
            <a:ext cx="8934275" cy="2192368"/>
          </a:xfrm>
          <a:prstGeom prst="rect">
            <a:avLst/>
          </a:prstGeom>
          <a:effectLst>
            <a:outerShdw blurRad="50800" dist="38100" dir="2700000" algn="tl" rotWithShape="0">
              <a:prstClr val="black">
                <a:alpha val="40000"/>
              </a:prstClr>
            </a:outerShdw>
          </a:effectLst>
        </p:spPr>
      </p:pic>
      <p:pic>
        <p:nvPicPr>
          <p:cNvPr id="14" name="Grafik 13">
            <a:extLst>
              <a:ext uri="{FF2B5EF4-FFF2-40B4-BE49-F238E27FC236}">
                <a16:creationId xmlns:a16="http://schemas.microsoft.com/office/drawing/2014/main" id="{E21E8AD7-1321-44E0-8DD2-865A38A4B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55" y="878937"/>
            <a:ext cx="5392398" cy="33909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407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a:extLst>
              <a:ext uri="{FF2B5EF4-FFF2-40B4-BE49-F238E27FC236}">
                <a16:creationId xmlns:a16="http://schemas.microsoft.com/office/drawing/2014/main" id="{E3108690-3A39-45BF-9E80-ADD252A55416}"/>
              </a:ext>
            </a:extLst>
          </p:cNvPr>
          <p:cNvSpPr/>
          <p:nvPr/>
        </p:nvSpPr>
        <p:spPr>
          <a:xfrm>
            <a:off x="6191075" y="-9525"/>
            <a:ext cx="5243042" cy="6867525"/>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C374C"/>
                </a:solidFill>
              </a:rPr>
              <a:t>  </a:t>
            </a:r>
            <a:endParaRPr lang="en-US" sz="4000" dirty="0">
              <a:solidFill>
                <a:srgbClr val="2C374C"/>
              </a:solidFill>
            </a:endParaRPr>
          </a:p>
        </p:txBody>
      </p:sp>
      <p:grpSp>
        <p:nvGrpSpPr>
          <p:cNvPr id="6" name="Group 52">
            <a:extLst>
              <a:ext uri="{FF2B5EF4-FFF2-40B4-BE49-F238E27FC236}">
                <a16:creationId xmlns:a16="http://schemas.microsoft.com/office/drawing/2014/main" id="{C3D894FC-BBBD-4C3E-A12E-C1A9D7E86302}"/>
              </a:ext>
            </a:extLst>
          </p:cNvPr>
          <p:cNvGrpSpPr/>
          <p:nvPr/>
        </p:nvGrpSpPr>
        <p:grpSpPr>
          <a:xfrm rot="10800000">
            <a:off x="11694481" y="381000"/>
            <a:ext cx="261610" cy="682851"/>
            <a:chOff x="11687680" y="5722623"/>
            <a:chExt cx="261610" cy="682851"/>
          </a:xfrm>
        </p:grpSpPr>
        <p:sp>
          <p:nvSpPr>
            <p:cNvPr id="7" name="TextBox 53">
              <a:extLst>
                <a:ext uri="{FF2B5EF4-FFF2-40B4-BE49-F238E27FC236}">
                  <a16:creationId xmlns:a16="http://schemas.microsoft.com/office/drawing/2014/main" id="{24573A1B-9AF7-43BD-B737-F02E3D25999F}"/>
                </a:ext>
              </a:extLst>
            </p:cNvPr>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8" name="Straight Arrow Connector 54">
              <a:extLst>
                <a:ext uri="{FF2B5EF4-FFF2-40B4-BE49-F238E27FC236}">
                  <a16:creationId xmlns:a16="http://schemas.microsoft.com/office/drawing/2014/main" id="{91F906B7-4298-4ADC-84AE-D59336360CB5}"/>
                </a:ext>
              </a:extLst>
            </p:cNvPr>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26">
            <a:extLst>
              <a:ext uri="{FF2B5EF4-FFF2-40B4-BE49-F238E27FC236}">
                <a16:creationId xmlns:a16="http://schemas.microsoft.com/office/drawing/2014/main" id="{0B5AA718-2C7E-4C6B-97F5-6750185FC70D}"/>
              </a:ext>
            </a:extLst>
          </p:cNvPr>
          <p:cNvSpPr txBox="1"/>
          <p:nvPr/>
        </p:nvSpPr>
        <p:spPr>
          <a:xfrm>
            <a:off x="6862069" y="758113"/>
            <a:ext cx="3984896" cy="533351"/>
          </a:xfrm>
          <a:prstGeom prst="rect">
            <a:avLst/>
          </a:prstGeom>
          <a:noFill/>
        </p:spPr>
        <p:txBody>
          <a:bodyPr wrap="square" rtlCol="0">
            <a:spAutoFit/>
          </a:bodyPr>
          <a:lstStyle/>
          <a:p>
            <a:pPr>
              <a:lnSpc>
                <a:spcPts val="3600"/>
              </a:lnSpc>
            </a:pPr>
            <a:r>
              <a:rPr lang="de-DE" sz="2800" b="1" dirty="0">
                <a:solidFill>
                  <a:schemeClr val="bg1"/>
                </a:solidFill>
                <a:latin typeface="Archivo" pitchFamily="34" charset="0"/>
              </a:rPr>
              <a:t>03 Beispiele</a:t>
            </a:r>
          </a:p>
        </p:txBody>
      </p:sp>
      <p:sp>
        <p:nvSpPr>
          <p:cNvPr id="11" name="Rectangle 18">
            <a:extLst>
              <a:ext uri="{FF2B5EF4-FFF2-40B4-BE49-F238E27FC236}">
                <a16:creationId xmlns:a16="http://schemas.microsoft.com/office/drawing/2014/main" id="{8AB8507A-3B9A-4ECA-9528-44C064663159}"/>
              </a:ext>
            </a:extLst>
          </p:cNvPr>
          <p:cNvSpPr/>
          <p:nvPr/>
        </p:nvSpPr>
        <p:spPr>
          <a:xfrm>
            <a:off x="6951500" y="1291464"/>
            <a:ext cx="454903" cy="4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32">
            <a:extLst>
              <a:ext uri="{FF2B5EF4-FFF2-40B4-BE49-F238E27FC236}">
                <a16:creationId xmlns:a16="http://schemas.microsoft.com/office/drawing/2014/main" id="{DC12FA8B-D7B7-4ADE-9FCC-03BD05C2C9C7}"/>
              </a:ext>
            </a:extLst>
          </p:cNvPr>
          <p:cNvSpPr txBox="1"/>
          <p:nvPr/>
        </p:nvSpPr>
        <p:spPr>
          <a:xfrm>
            <a:off x="7042965" y="1548643"/>
            <a:ext cx="3539263" cy="646331"/>
          </a:xfrm>
          <a:prstGeom prst="rect">
            <a:avLst/>
          </a:prstGeom>
          <a:noFill/>
        </p:spPr>
        <p:txBody>
          <a:bodyPr wrap="square" rtlCol="0">
            <a:spAutoFit/>
          </a:bodyPr>
          <a:lstStyle/>
          <a:p>
            <a:r>
              <a:rPr lang="de-DE" sz="1200" dirty="0">
                <a:solidFill>
                  <a:schemeClr val="bg1"/>
                </a:solidFill>
                <a:latin typeface="Archivo" panose="020B0503020202020B04"/>
              </a:rPr>
              <a:t>Der Artikel Weidenkorb Vollweide neutral wurde am 18.01.2022 erstellt. Der Artikel ist jünger als 90 Tage und wird nicht als Slow </a:t>
            </a:r>
            <a:r>
              <a:rPr lang="de-DE" sz="1200" dirty="0" err="1">
                <a:solidFill>
                  <a:schemeClr val="bg1"/>
                </a:solidFill>
                <a:latin typeface="Archivo" panose="020B0503020202020B04"/>
              </a:rPr>
              <a:t>Mover</a:t>
            </a:r>
            <a:r>
              <a:rPr lang="de-DE" sz="1200" dirty="0">
                <a:solidFill>
                  <a:schemeClr val="bg1"/>
                </a:solidFill>
                <a:latin typeface="Archivo" panose="020B0503020202020B04"/>
              </a:rPr>
              <a:t> berücksichtigt. </a:t>
            </a:r>
          </a:p>
        </p:txBody>
      </p:sp>
      <p:pic>
        <p:nvPicPr>
          <p:cNvPr id="16" name="Grafik 15">
            <a:extLst>
              <a:ext uri="{FF2B5EF4-FFF2-40B4-BE49-F238E27FC236}">
                <a16:creationId xmlns:a16="http://schemas.microsoft.com/office/drawing/2014/main" id="{D28FB224-100D-4A29-B887-62713CB5D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499" y="4152802"/>
            <a:ext cx="9194334" cy="2052399"/>
          </a:xfrm>
          <a:prstGeom prst="rect">
            <a:avLst/>
          </a:prstGeom>
          <a:effectLst>
            <a:outerShdw blurRad="50800" dist="38100" dir="2700000" algn="tl" rotWithShape="0">
              <a:prstClr val="black">
                <a:alpha val="40000"/>
              </a:prstClr>
            </a:outerShdw>
          </a:effectLst>
        </p:spPr>
      </p:pic>
      <p:pic>
        <p:nvPicPr>
          <p:cNvPr id="17" name="Grafik 16">
            <a:extLst>
              <a:ext uri="{FF2B5EF4-FFF2-40B4-BE49-F238E27FC236}">
                <a16:creationId xmlns:a16="http://schemas.microsoft.com/office/drawing/2014/main" id="{B3226E56-5EFF-4D2E-A42E-3F5575B630D4}"/>
              </a:ext>
            </a:extLst>
          </p:cNvPr>
          <p:cNvPicPr>
            <a:picLocks noChangeAspect="1"/>
          </p:cNvPicPr>
          <p:nvPr/>
        </p:nvPicPr>
        <p:blipFill rotWithShape="1">
          <a:blip r:embed="rId3"/>
          <a:srcRect b="29250"/>
          <a:stretch/>
        </p:blipFill>
        <p:spPr>
          <a:xfrm rot="5400000" flipV="1">
            <a:off x="2122415" y="-50330"/>
            <a:ext cx="3112315" cy="5025007"/>
          </a:xfrm>
          <a:prstGeom prst="rect">
            <a:avLst/>
          </a:prstGeom>
        </p:spPr>
      </p:pic>
      <p:pic>
        <p:nvPicPr>
          <p:cNvPr id="18" name="Grafik 17">
            <a:extLst>
              <a:ext uri="{FF2B5EF4-FFF2-40B4-BE49-F238E27FC236}">
                <a16:creationId xmlns:a16="http://schemas.microsoft.com/office/drawing/2014/main" id="{8099FC33-042C-4E49-95FA-5DBD227EBC79}"/>
              </a:ext>
            </a:extLst>
          </p:cNvPr>
          <p:cNvPicPr>
            <a:picLocks noChangeAspect="1"/>
          </p:cNvPicPr>
          <p:nvPr/>
        </p:nvPicPr>
        <p:blipFill rotWithShape="1">
          <a:blip r:embed="rId3"/>
          <a:srcRect b="29250"/>
          <a:stretch/>
        </p:blipFill>
        <p:spPr>
          <a:xfrm rot="5400000" flipV="1">
            <a:off x="2574720" y="2676788"/>
            <a:ext cx="2207706" cy="5025007"/>
          </a:xfrm>
          <a:prstGeom prst="rect">
            <a:avLst/>
          </a:prstGeom>
        </p:spPr>
      </p:pic>
      <p:pic>
        <p:nvPicPr>
          <p:cNvPr id="20" name="Grafik 19">
            <a:extLst>
              <a:ext uri="{FF2B5EF4-FFF2-40B4-BE49-F238E27FC236}">
                <a16:creationId xmlns:a16="http://schemas.microsoft.com/office/drawing/2014/main" id="{D45209EE-DC12-45E7-89EF-47FF8C914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289" y="972820"/>
            <a:ext cx="5243042" cy="29787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1187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7E1C7A02-AE25-4FBD-972C-6FA2EAB039B2}"/>
              </a:ext>
            </a:extLst>
          </p:cNvPr>
          <p:cNvSpPr/>
          <p:nvPr/>
        </p:nvSpPr>
        <p:spPr>
          <a:xfrm>
            <a:off x="845645" y="796954"/>
            <a:ext cx="7904072" cy="1870746"/>
          </a:xfrm>
          <a:prstGeom prst="rect">
            <a:avLst/>
          </a:prstGeom>
          <a:noFill/>
          <a:ln w="38100">
            <a:solidFill>
              <a:srgbClr val="E2001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9D928309-FB4B-4790-8F9A-526333330F92}"/>
              </a:ext>
            </a:extLst>
          </p:cNvPr>
          <p:cNvSpPr/>
          <p:nvPr/>
        </p:nvSpPr>
        <p:spPr>
          <a:xfrm>
            <a:off x="723544" y="4572258"/>
            <a:ext cx="10744912" cy="2275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tangle 25">
            <a:extLst>
              <a:ext uri="{FF2B5EF4-FFF2-40B4-BE49-F238E27FC236}">
                <a16:creationId xmlns:a16="http://schemas.microsoft.com/office/drawing/2014/main" id="{02076049-5CA5-4EA0-8FD9-059A3EE70634}"/>
              </a:ext>
            </a:extLst>
          </p:cNvPr>
          <p:cNvSpPr/>
          <p:nvPr/>
        </p:nvSpPr>
        <p:spPr>
          <a:xfrm>
            <a:off x="723544" y="3428999"/>
            <a:ext cx="10744906" cy="3418307"/>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C374C"/>
                </a:solidFill>
              </a:rPr>
              <a:t>  </a:t>
            </a:r>
            <a:endParaRPr lang="en-US" sz="4000" dirty="0">
              <a:solidFill>
                <a:srgbClr val="2C374C"/>
              </a:solidFill>
            </a:endParaRPr>
          </a:p>
        </p:txBody>
      </p:sp>
      <p:grpSp>
        <p:nvGrpSpPr>
          <p:cNvPr id="6" name="Group 52">
            <a:extLst>
              <a:ext uri="{FF2B5EF4-FFF2-40B4-BE49-F238E27FC236}">
                <a16:creationId xmlns:a16="http://schemas.microsoft.com/office/drawing/2014/main" id="{C3D894FC-BBBD-4C3E-A12E-C1A9D7E86302}"/>
              </a:ext>
            </a:extLst>
          </p:cNvPr>
          <p:cNvGrpSpPr/>
          <p:nvPr/>
        </p:nvGrpSpPr>
        <p:grpSpPr>
          <a:xfrm rot="10800000">
            <a:off x="11694481" y="381000"/>
            <a:ext cx="261610" cy="682851"/>
            <a:chOff x="11687680" y="5722623"/>
            <a:chExt cx="261610" cy="682851"/>
          </a:xfrm>
        </p:grpSpPr>
        <p:sp>
          <p:nvSpPr>
            <p:cNvPr id="7" name="TextBox 53">
              <a:extLst>
                <a:ext uri="{FF2B5EF4-FFF2-40B4-BE49-F238E27FC236}">
                  <a16:creationId xmlns:a16="http://schemas.microsoft.com/office/drawing/2014/main" id="{24573A1B-9AF7-43BD-B737-F02E3D25999F}"/>
                </a:ext>
              </a:extLst>
            </p:cNvPr>
            <p:cNvSpPr txBox="1"/>
            <p:nvPr/>
          </p:nvSpPr>
          <p:spPr>
            <a:xfrm rot="5400000">
              <a:off x="11580781" y="5829522"/>
              <a:ext cx="475407" cy="261610"/>
            </a:xfrm>
            <a:prstGeom prst="rect">
              <a:avLst/>
            </a:prstGeom>
            <a:noFill/>
          </p:spPr>
          <p:txBody>
            <a:bodyPr wrap="square" rtlCol="0">
              <a:spAutoFit/>
            </a:bodyPr>
            <a:lstStyle/>
            <a:p>
              <a:pPr algn="r"/>
              <a:r>
                <a:rPr lang="en-US" sz="1100" noProof="1">
                  <a:solidFill>
                    <a:srgbClr val="2C374C"/>
                  </a:solidFill>
                  <a:latin typeface="Archivo" panose="020B0503020202020B04" pitchFamily="34" charset="0"/>
                </a:rPr>
                <a:t>Prev</a:t>
              </a:r>
              <a:endParaRPr lang="en-US" sz="1100" noProof="1">
                <a:solidFill>
                  <a:srgbClr val="2C374C"/>
                </a:solidFill>
              </a:endParaRPr>
            </a:p>
          </p:txBody>
        </p:sp>
        <p:cxnSp>
          <p:nvCxnSpPr>
            <p:cNvPr id="8" name="Straight Arrow Connector 54">
              <a:extLst>
                <a:ext uri="{FF2B5EF4-FFF2-40B4-BE49-F238E27FC236}">
                  <a16:creationId xmlns:a16="http://schemas.microsoft.com/office/drawing/2014/main" id="{91F906B7-4298-4ADC-84AE-D59336360CB5}"/>
                </a:ext>
              </a:extLst>
            </p:cNvPr>
            <p:cNvCxnSpPr/>
            <p:nvPr/>
          </p:nvCxnSpPr>
          <p:spPr>
            <a:xfrm>
              <a:off x="11818485" y="6217920"/>
              <a:ext cx="0" cy="187554"/>
            </a:xfrm>
            <a:prstGeom prst="straightConnector1">
              <a:avLst/>
            </a:prstGeom>
            <a:ln>
              <a:solidFill>
                <a:srgbClr val="E2001A"/>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26">
            <a:extLst>
              <a:ext uri="{FF2B5EF4-FFF2-40B4-BE49-F238E27FC236}">
                <a16:creationId xmlns:a16="http://schemas.microsoft.com/office/drawing/2014/main" id="{0B5AA718-2C7E-4C6B-97F5-6750185FC70D}"/>
              </a:ext>
            </a:extLst>
          </p:cNvPr>
          <p:cNvSpPr txBox="1"/>
          <p:nvPr/>
        </p:nvSpPr>
        <p:spPr>
          <a:xfrm>
            <a:off x="1164157" y="3943281"/>
            <a:ext cx="2916020" cy="533351"/>
          </a:xfrm>
          <a:prstGeom prst="rect">
            <a:avLst/>
          </a:prstGeom>
          <a:noFill/>
        </p:spPr>
        <p:txBody>
          <a:bodyPr wrap="square" rtlCol="0">
            <a:spAutoFit/>
          </a:bodyPr>
          <a:lstStyle/>
          <a:p>
            <a:pPr>
              <a:lnSpc>
                <a:spcPts val="3600"/>
              </a:lnSpc>
            </a:pPr>
            <a:r>
              <a:rPr lang="de-DE" sz="2800" b="1" dirty="0">
                <a:solidFill>
                  <a:schemeClr val="bg1"/>
                </a:solidFill>
                <a:latin typeface="Archivo" pitchFamily="34" charset="0"/>
              </a:rPr>
              <a:t>03 Beispiele</a:t>
            </a:r>
          </a:p>
        </p:txBody>
      </p:sp>
      <p:sp>
        <p:nvSpPr>
          <p:cNvPr id="11" name="Rectangle 18">
            <a:extLst>
              <a:ext uri="{FF2B5EF4-FFF2-40B4-BE49-F238E27FC236}">
                <a16:creationId xmlns:a16="http://schemas.microsoft.com/office/drawing/2014/main" id="{8AB8507A-3B9A-4ECA-9528-44C064663159}"/>
              </a:ext>
            </a:extLst>
          </p:cNvPr>
          <p:cNvSpPr/>
          <p:nvPr/>
        </p:nvSpPr>
        <p:spPr>
          <a:xfrm>
            <a:off x="1253588" y="4496843"/>
            <a:ext cx="454903" cy="46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32">
            <a:extLst>
              <a:ext uri="{FF2B5EF4-FFF2-40B4-BE49-F238E27FC236}">
                <a16:creationId xmlns:a16="http://schemas.microsoft.com/office/drawing/2014/main" id="{DC12FA8B-D7B7-4ADE-9FCC-03BD05C2C9C7}"/>
              </a:ext>
            </a:extLst>
          </p:cNvPr>
          <p:cNvSpPr txBox="1"/>
          <p:nvPr/>
        </p:nvSpPr>
        <p:spPr>
          <a:xfrm>
            <a:off x="1256437" y="4689409"/>
            <a:ext cx="3735022" cy="1569660"/>
          </a:xfrm>
          <a:prstGeom prst="rect">
            <a:avLst/>
          </a:prstGeom>
          <a:noFill/>
        </p:spPr>
        <p:txBody>
          <a:bodyPr wrap="square" rtlCol="0">
            <a:spAutoFit/>
          </a:bodyPr>
          <a:lstStyle/>
          <a:p>
            <a:r>
              <a:rPr lang="de-DE" sz="1200" dirty="0">
                <a:solidFill>
                  <a:schemeClr val="bg1"/>
                </a:solidFill>
                <a:latin typeface="Archivo" panose="020B0503020202020B04"/>
              </a:rPr>
              <a:t>Der Artikel Charles </a:t>
            </a:r>
            <a:r>
              <a:rPr lang="de-DE" sz="1200" dirty="0" err="1">
                <a:solidFill>
                  <a:schemeClr val="bg1"/>
                </a:solidFill>
                <a:latin typeface="Archivo" panose="020B0503020202020B04"/>
              </a:rPr>
              <a:t>Heidsieck</a:t>
            </a:r>
            <a:r>
              <a:rPr lang="de-DE" sz="1200" dirty="0">
                <a:solidFill>
                  <a:schemeClr val="bg1"/>
                </a:solidFill>
                <a:latin typeface="Archivo" panose="020B0503020202020B04"/>
              </a:rPr>
              <a:t> Schürze wurde am 18.03 2021 erstellt (ist älter als 90 Tag </a:t>
            </a:r>
            <a:r>
              <a:rPr lang="de-DE" sz="1200" dirty="0">
                <a:solidFill>
                  <a:schemeClr val="bg1"/>
                </a:solidFill>
                <a:latin typeface="Archivo" panose="020B0503020202020B04"/>
                <a:sym typeface="Wingdings" panose="05000000000000000000" pitchFamily="2" charset="2"/>
              </a:rPr>
              <a:t> kann also berücksichtigt werden), hat einen Bestand von 890 mit einer Bestandsreichweite von 7923 Tagen. In den letzten 180 wurde der Artikel 20 mal verkauft. Der Artikel hat sich zwar in der Zeitspanne verkauft, aber der Bestand reicht noch über die 365 Tage. Daher handelt es sich bei diesem Artikel um ein Slow </a:t>
            </a:r>
            <a:r>
              <a:rPr lang="de-DE" sz="1200" dirty="0" err="1">
                <a:solidFill>
                  <a:schemeClr val="bg1"/>
                </a:solidFill>
                <a:latin typeface="Archivo" panose="020B0503020202020B04"/>
                <a:sym typeface="Wingdings" panose="05000000000000000000" pitchFamily="2" charset="2"/>
              </a:rPr>
              <a:t>Mover</a:t>
            </a:r>
            <a:r>
              <a:rPr lang="de-DE" sz="1200" dirty="0">
                <a:solidFill>
                  <a:schemeClr val="bg1"/>
                </a:solidFill>
                <a:latin typeface="Archivo" panose="020B0503020202020B04"/>
                <a:sym typeface="Wingdings" panose="05000000000000000000" pitchFamily="2" charset="2"/>
              </a:rPr>
              <a:t>.</a:t>
            </a:r>
            <a:endParaRPr lang="de-DE" sz="1200" dirty="0">
              <a:solidFill>
                <a:schemeClr val="bg1"/>
              </a:solidFill>
              <a:latin typeface="Archivo" panose="020B0503020202020B04"/>
            </a:endParaRPr>
          </a:p>
        </p:txBody>
      </p:sp>
      <p:pic>
        <p:nvPicPr>
          <p:cNvPr id="12" name="Grafik 11">
            <a:extLst>
              <a:ext uri="{FF2B5EF4-FFF2-40B4-BE49-F238E27FC236}">
                <a16:creationId xmlns:a16="http://schemas.microsoft.com/office/drawing/2014/main" id="{1D2F887D-BB70-41FE-8EBE-EC204585BD94}"/>
              </a:ext>
            </a:extLst>
          </p:cNvPr>
          <p:cNvPicPr>
            <a:picLocks noChangeAspect="1"/>
          </p:cNvPicPr>
          <p:nvPr/>
        </p:nvPicPr>
        <p:blipFill rotWithShape="1">
          <a:blip r:embed="rId2"/>
          <a:srcRect b="29250"/>
          <a:stretch/>
        </p:blipFill>
        <p:spPr>
          <a:xfrm>
            <a:off x="5511567" y="1690491"/>
            <a:ext cx="5872294" cy="1738506"/>
          </a:xfrm>
          <a:prstGeom prst="rect">
            <a:avLst/>
          </a:prstGeom>
        </p:spPr>
      </p:pic>
      <p:pic>
        <p:nvPicPr>
          <p:cNvPr id="18" name="Grafik 17">
            <a:extLst>
              <a:ext uri="{FF2B5EF4-FFF2-40B4-BE49-F238E27FC236}">
                <a16:creationId xmlns:a16="http://schemas.microsoft.com/office/drawing/2014/main" id="{553687B6-261D-4F21-B714-4253A793F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992" y="1802005"/>
            <a:ext cx="5644546" cy="3707094"/>
          </a:xfrm>
          <a:prstGeom prst="rect">
            <a:avLst/>
          </a:prstGeom>
          <a:effectLst>
            <a:outerShdw blurRad="50800" dist="38100" dir="2700000" algn="tl" rotWithShape="0">
              <a:prstClr val="black">
                <a:alpha val="40000"/>
              </a:prstClr>
            </a:outerShdw>
          </a:effectLst>
        </p:spPr>
      </p:pic>
      <p:pic>
        <p:nvPicPr>
          <p:cNvPr id="14" name="Grafik 13">
            <a:extLst>
              <a:ext uri="{FF2B5EF4-FFF2-40B4-BE49-F238E27FC236}">
                <a16:creationId xmlns:a16="http://schemas.microsoft.com/office/drawing/2014/main" id="{261E2A38-EA62-46C2-8113-74D25275A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51" y="869051"/>
            <a:ext cx="7796936" cy="17385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8515431"/>
      </p:ext>
    </p:extLst>
  </p:cSld>
  <p:clrMapOvr>
    <a:masterClrMapping/>
  </p:clrMapOvr>
</p:sld>
</file>

<file path=ppt/theme/theme1.xml><?xml version="1.0" encoding="utf-8"?>
<a:theme xmlns:a="http://schemas.openxmlformats.org/drawingml/2006/main" name="Office Theme">
  <a:themeElements>
    <a:clrScheme name="Другая 43">
      <a:dk1>
        <a:sysClr val="windowText" lastClr="000000"/>
      </a:dk1>
      <a:lt1>
        <a:sysClr val="window" lastClr="FFFFFF"/>
      </a:lt1>
      <a:dk2>
        <a:srgbClr val="44546A"/>
      </a:dk2>
      <a:lt2>
        <a:srgbClr val="E7E6E6"/>
      </a:lt2>
      <a:accent1>
        <a:srgbClr val="FF0000"/>
      </a:accent1>
      <a:accent2>
        <a:srgbClr val="FF0000"/>
      </a:accent2>
      <a:accent3>
        <a:srgbClr val="FF0000"/>
      </a:accent3>
      <a:accent4>
        <a:srgbClr val="FF0000"/>
      </a:accent4>
      <a:accent5>
        <a:srgbClr val="FF0000"/>
      </a:accent5>
      <a:accent6>
        <a:srgbClr val="FF0000"/>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F0F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852</Words>
  <Application>Microsoft Office PowerPoint</Application>
  <PresentationFormat>Breitbild</PresentationFormat>
  <Paragraphs>92</Paragraphs>
  <Slides>14</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14</vt:i4>
      </vt:variant>
    </vt:vector>
  </HeadingPairs>
  <TitlesOfParts>
    <vt:vector size="24" baseType="lpstr">
      <vt:lpstr>Aharoni</vt:lpstr>
      <vt:lpstr>Archivo</vt:lpstr>
      <vt:lpstr>Arial</vt:lpstr>
      <vt:lpstr>Calibri</vt:lpstr>
      <vt:lpstr>Calibri Light</vt:lpstr>
      <vt:lpstr>Century Gothic</vt:lpstr>
      <vt:lpstr>dt-line-science-01</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korshun</dc:creator>
  <cp:lastModifiedBy>Beatrice Berlin</cp:lastModifiedBy>
  <cp:revision>1077</cp:revision>
  <dcterms:created xsi:type="dcterms:W3CDTF">2019-06-13T05:43:55Z</dcterms:created>
  <dcterms:modified xsi:type="dcterms:W3CDTF">2022-02-10T12:38:02Z</dcterms:modified>
</cp:coreProperties>
</file>